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 id="272" r:id="rId14"/>
    <p:sldId id="273" r:id="rId15"/>
    <p:sldId id="274" r:id="rId16"/>
    <p:sldId id="275" r:id="rId17"/>
    <p:sldId id="276" r:id="rId18"/>
    <p:sldId id="277" r:id="rId19"/>
    <p:sldId id="278" r:id="rId20"/>
    <p:sldId id="314" r:id="rId21"/>
    <p:sldId id="302" r:id="rId22"/>
    <p:sldId id="315" r:id="rId23"/>
    <p:sldId id="303" r:id="rId24"/>
    <p:sldId id="304" r:id="rId25"/>
    <p:sldId id="305" r:id="rId26"/>
    <p:sldId id="306" r:id="rId27"/>
    <p:sldId id="308" r:id="rId28"/>
    <p:sldId id="309" r:id="rId29"/>
    <p:sldId id="310" r:id="rId30"/>
    <p:sldId id="313" r:id="rId31"/>
  </p:sldIdLst>
  <p:sldSz cx="9144000" cy="5143500" type="screen16x9"/>
  <p:notesSz cx="6858000" cy="9144000"/>
  <p:embeddedFontLst>
    <p:embeddedFont>
      <p:font typeface="Century Gothic" panose="020B0502020202020204" pitchFamily="34" charset="0"/>
      <p:regular r:id="rId33"/>
      <p:bold r:id="rId34"/>
      <p:italic r:id="rId35"/>
      <p:boldItalic r:id="rId36"/>
    </p:embeddedFont>
    <p:embeddedFont>
      <p:font typeface="Fredoka" panose="020B0604020202020204" charset="-79"/>
      <p:regular r:id="rId37"/>
      <p:bold r:id="rId38"/>
    </p:embeddedFont>
    <p:embeddedFont>
      <p:font typeface="Montserrat" panose="00000500000000000000" pitchFamily="2" charset="0"/>
      <p:regular r:id="rId39"/>
      <p:bold r:id="rId40"/>
      <p:italic r:id="rId41"/>
      <p:boldItalic r:id="rId42"/>
    </p:embeddedFont>
    <p:embeddedFont>
      <p:font typeface="Montserrat Black" panose="00000A00000000000000" pitchFamily="2" charset="0"/>
      <p:bold r:id="rId43"/>
      <p:boldItalic r:id="rId44"/>
    </p:embeddedFont>
    <p:embeddedFont>
      <p:font typeface="Red Hat Display" panose="020B0604020202020204" charset="0"/>
      <p:regular r:id="rId45"/>
      <p:bold r:id="rId46"/>
      <p:italic r:id="rId47"/>
      <p:boldItalic r:id="rId48"/>
    </p:embeddedFont>
    <p:embeddedFont>
      <p:font typeface="Wingdings 3" panose="05040102010807070707" pitchFamily="18" charset="2"/>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2171ED-E011-4443-ACEB-2280B5CF506E}">
  <a:tblStyle styleId="{E02171ED-E011-4443-ACEB-2280B5CF50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d68ad3e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d68ad3e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1cf844317c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1cf844317c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0f1286ea0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20f1286ea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20f1286ea0d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20f1286ea0d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20f087ac739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20f087ac739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20f087ac739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20f087ac739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d58b3b222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d58b3b222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Đối với BTL1 nhóm em đã sử dụng 5 giải thuật khác nhau để giải quyết bài toán BLoxorz</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d58b3b2229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d58b3b2229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Thuật toán tìm kiếm theo chiều sâu là thuật toán duyệt cây bắt đầu từ 1 nút gốc và di chuyển xuống các cấp nút con của nó đến khi gặp nút lá sẽ quay trở lại để duyệt sang nhánh tiếp theo. 1 cách khá phổ biến để hiện thực thuật toán DFS là sử dụng cấu trúc dữ liệu stack, mỗi lần duyệt ta sẽ chọn nút nằm trên cùng của stack sau đó thêm các nút con của nút đó vào stack. Thuật toán sẽ dừng lại khi tìm thấy đích hoặc không còn nút nào trong stack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0f087ac739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20f087ac739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BFS là một thuật toán tìm kiếm theo chiều rộng trong đó ta bắt đầu từ nút gốc và ưu tiên duyệt qua các nút liền kề của nó trước khi di chuyển xuống các nút con. BFS thường được hiện thực bằng cấu trúc dữ liệu queue, khi duyệt qua 1 nút ta sẽ thêm các nút con của nút đó vào queue và lấy ra nút đầu tiên trên queue để tiếp tục tìm kiếm. Thuật toán dừng lại khi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20f087ac73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20f087ac73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0f087ac739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20f087ac739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thuật toán A* là một loại thuật toán Best-First Search. Cơ chế tìm kiếm của A* dựa trên các giá trị được ước tính bởi hàm f(n) = g(n) + h(n). Trong đó … Khi duyệt qua 1 nút, ta tiến hành tính toán giá trị ước tính và thêm các nút con của nút đó vào 1 danh sách mở, từ danh sách đó sẽ chọn ra nút có giá trị f(n) là thấp nhất để tiếp tục tìm kiếm</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cf844317ce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cf844317ce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1d58b3b2229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1d58b3b2229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0f087ac73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20f087ac73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20f087ac73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20f087ac73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2279d895368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2279d895368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0f087ac739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0f087ac739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20f1286ea0d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20f1286ea0d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20f087ac739_5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20f087ac739_5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20f087ac739_5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20f087ac739_5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d58b3b2229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d58b3b2229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cf844317ce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cf844317c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cf844317ce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cf844317c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d58b3b2229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1d58b3b222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20f01177278_1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20f01177278_1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0f01177278_1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20f01177278_1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20f01177278_1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20f01177278_1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20f01177278_1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20f01177278_1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312829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591186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8135233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662237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236856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300823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22717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98617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414114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02"/>
        <p:cNvGrpSpPr/>
        <p:nvPr/>
      </p:nvGrpSpPr>
      <p:grpSpPr>
        <a:xfrm>
          <a:off x="0" y="0"/>
          <a:ext cx="0" cy="0"/>
          <a:chOff x="0" y="0"/>
          <a:chExt cx="0" cy="0"/>
        </a:xfrm>
      </p:grpSpPr>
      <p:sp>
        <p:nvSpPr>
          <p:cNvPr id="303" name="Google Shape;303;p13"/>
          <p:cNvSpPr txBox="1">
            <a:spLocks noGrp="1"/>
          </p:cNvSpPr>
          <p:nvPr>
            <p:ph type="title" hasCustomPrompt="1"/>
          </p:nvPr>
        </p:nvSpPr>
        <p:spPr>
          <a:xfrm>
            <a:off x="1324877" y="2036538"/>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1"/>
          </p:nvPr>
        </p:nvSpPr>
        <p:spPr>
          <a:xfrm>
            <a:off x="2001377" y="2124737"/>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5" name="Google Shape;305;p13"/>
          <p:cNvSpPr txBox="1">
            <a:spLocks noGrp="1"/>
          </p:cNvSpPr>
          <p:nvPr>
            <p:ph type="title" idx="2" hasCustomPrompt="1"/>
          </p:nvPr>
        </p:nvSpPr>
        <p:spPr>
          <a:xfrm>
            <a:off x="4690827" y="2036538"/>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 name="Google Shape;306;p13"/>
          <p:cNvSpPr txBox="1">
            <a:spLocks noGrp="1"/>
          </p:cNvSpPr>
          <p:nvPr>
            <p:ph type="subTitle" idx="3"/>
          </p:nvPr>
        </p:nvSpPr>
        <p:spPr>
          <a:xfrm>
            <a:off x="5367065" y="2124750"/>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7" name="Google Shape;307;p13"/>
          <p:cNvSpPr txBox="1">
            <a:spLocks noGrp="1"/>
          </p:cNvSpPr>
          <p:nvPr>
            <p:ph type="title" idx="4" hasCustomPrompt="1"/>
          </p:nvPr>
        </p:nvSpPr>
        <p:spPr>
          <a:xfrm>
            <a:off x="1324877" y="3216100"/>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5"/>
          </p:nvPr>
        </p:nvSpPr>
        <p:spPr>
          <a:xfrm>
            <a:off x="2001377" y="3291638"/>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9" name="Google Shape;309;p13"/>
          <p:cNvSpPr txBox="1">
            <a:spLocks noGrp="1"/>
          </p:cNvSpPr>
          <p:nvPr>
            <p:ph type="title" idx="6" hasCustomPrompt="1"/>
          </p:nvPr>
        </p:nvSpPr>
        <p:spPr>
          <a:xfrm>
            <a:off x="4690827" y="3216100"/>
            <a:ext cx="653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13"/>
          <p:cNvSpPr txBox="1">
            <a:spLocks noGrp="1"/>
          </p:cNvSpPr>
          <p:nvPr>
            <p:ph type="subTitle" idx="7"/>
          </p:nvPr>
        </p:nvSpPr>
        <p:spPr>
          <a:xfrm>
            <a:off x="5367065" y="3291650"/>
            <a:ext cx="2463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1">
                <a:latin typeface="Fredoka"/>
                <a:ea typeface="Fredoka"/>
                <a:cs typeface="Fredoka"/>
                <a:sym typeface="Fredok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2" name="Google Shape;312;p13"/>
          <p:cNvSpPr txBox="1">
            <a:spLocks noGrp="1"/>
          </p:cNvSpPr>
          <p:nvPr>
            <p:ph type="subTitle" idx="9"/>
          </p:nvPr>
        </p:nvSpPr>
        <p:spPr>
          <a:xfrm>
            <a:off x="1996215" y="1739513"/>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13" name="Google Shape;313;p13"/>
          <p:cNvSpPr txBox="1">
            <a:spLocks noGrp="1"/>
          </p:cNvSpPr>
          <p:nvPr>
            <p:ph type="subTitle" idx="13"/>
          </p:nvPr>
        </p:nvSpPr>
        <p:spPr>
          <a:xfrm>
            <a:off x="5367075" y="1739525"/>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14" name="Google Shape;314;p13"/>
          <p:cNvSpPr txBox="1">
            <a:spLocks noGrp="1"/>
          </p:cNvSpPr>
          <p:nvPr>
            <p:ph type="subTitle" idx="14"/>
          </p:nvPr>
        </p:nvSpPr>
        <p:spPr>
          <a:xfrm>
            <a:off x="1996215" y="2901937"/>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15" name="Google Shape;315;p13"/>
          <p:cNvSpPr txBox="1">
            <a:spLocks noGrp="1"/>
          </p:cNvSpPr>
          <p:nvPr>
            <p:ph type="subTitle" idx="15"/>
          </p:nvPr>
        </p:nvSpPr>
        <p:spPr>
          <a:xfrm>
            <a:off x="5367075" y="2901950"/>
            <a:ext cx="2463600" cy="540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341" name="Google Shape;341;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5060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2"/>
        </a:solidFill>
        <a:effectLst/>
      </p:bgPr>
    </p:bg>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3878475" y="1514850"/>
            <a:ext cx="3643200" cy="1551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4" name="Google Shape;74;p3"/>
          <p:cNvSpPr txBox="1">
            <a:spLocks noGrp="1"/>
          </p:cNvSpPr>
          <p:nvPr>
            <p:ph type="title" idx="2" hasCustomPrompt="1"/>
          </p:nvPr>
        </p:nvSpPr>
        <p:spPr>
          <a:xfrm>
            <a:off x="2605163" y="1874400"/>
            <a:ext cx="1168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5" name="Google Shape;75;p3"/>
          <p:cNvSpPr txBox="1">
            <a:spLocks noGrp="1"/>
          </p:cNvSpPr>
          <p:nvPr>
            <p:ph type="subTitle" idx="1"/>
          </p:nvPr>
        </p:nvSpPr>
        <p:spPr>
          <a:xfrm>
            <a:off x="3878507" y="2951225"/>
            <a:ext cx="34320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4749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4464050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dk2"/>
        </a:solidFill>
        <a:effectLst/>
      </p:bgPr>
    </p:bg>
    <p:spTree>
      <p:nvGrpSpPr>
        <p:cNvPr id="1" name="Shape 579"/>
        <p:cNvGrpSpPr/>
        <p:nvPr/>
      </p:nvGrpSpPr>
      <p:grpSpPr>
        <a:xfrm>
          <a:off x="0" y="0"/>
          <a:ext cx="0" cy="0"/>
          <a:chOff x="0" y="0"/>
          <a:chExt cx="0" cy="0"/>
        </a:xfrm>
      </p:grpSpPr>
      <p:sp>
        <p:nvSpPr>
          <p:cNvPr id="580" name="Google Shape;580;p20"/>
          <p:cNvSpPr txBox="1">
            <a:spLocks noGrp="1"/>
          </p:cNvSpPr>
          <p:nvPr>
            <p:ph type="subTitle" idx="1"/>
          </p:nvPr>
        </p:nvSpPr>
        <p:spPr>
          <a:xfrm>
            <a:off x="5681775" y="2490800"/>
            <a:ext cx="2747100" cy="9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1" name="Google Shape;581;p20"/>
          <p:cNvSpPr txBox="1">
            <a:spLocks noGrp="1"/>
          </p:cNvSpPr>
          <p:nvPr>
            <p:ph type="title"/>
          </p:nvPr>
        </p:nvSpPr>
        <p:spPr>
          <a:xfrm>
            <a:off x="5855700" y="1669000"/>
            <a:ext cx="23994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7" name="Google Shape;607;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47684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dk2"/>
        </a:solidFill>
        <a:effectLst/>
      </p:bgPr>
    </p:bg>
    <p:spTree>
      <p:nvGrpSpPr>
        <p:cNvPr id="1" name="Shape 497"/>
        <p:cNvGrpSpPr/>
        <p:nvPr/>
      </p:nvGrpSpPr>
      <p:grpSpPr>
        <a:xfrm>
          <a:off x="0" y="0"/>
          <a:ext cx="0" cy="0"/>
          <a:chOff x="0" y="0"/>
          <a:chExt cx="0" cy="0"/>
        </a:xfrm>
      </p:grpSpPr>
      <p:sp>
        <p:nvSpPr>
          <p:cNvPr id="499" name="Google Shape;499;p18"/>
          <p:cNvSpPr txBox="1">
            <a:spLocks noGrp="1"/>
          </p:cNvSpPr>
          <p:nvPr>
            <p:ph type="subTitle" idx="1"/>
          </p:nvPr>
        </p:nvSpPr>
        <p:spPr>
          <a:xfrm>
            <a:off x="715100" y="2938175"/>
            <a:ext cx="3446700" cy="9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8"/>
          <p:cNvSpPr txBox="1">
            <a:spLocks noGrp="1"/>
          </p:cNvSpPr>
          <p:nvPr>
            <p:ph type="title"/>
          </p:nvPr>
        </p:nvSpPr>
        <p:spPr>
          <a:xfrm>
            <a:off x="715124" y="965200"/>
            <a:ext cx="3446700" cy="19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1" name="Google Shape;501;p18"/>
          <p:cNvSpPr>
            <a:spLocks noGrp="1"/>
          </p:cNvSpPr>
          <p:nvPr>
            <p:ph type="pic" idx="2"/>
          </p:nvPr>
        </p:nvSpPr>
        <p:spPr>
          <a:xfrm>
            <a:off x="4648900" y="681750"/>
            <a:ext cx="3780000" cy="3780000"/>
          </a:xfrm>
          <a:prstGeom prst="ellipse">
            <a:avLst/>
          </a:prstGeom>
          <a:noFill/>
          <a:ln>
            <a:noFill/>
          </a:ln>
        </p:spPr>
      </p:sp>
      <p:sp>
        <p:nvSpPr>
          <p:cNvPr id="546" name="Google Shape;54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76883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2"/>
        </a:solidFill>
        <a:effectLst/>
      </p:bgPr>
    </p:bg>
    <p:spTree>
      <p:nvGrpSpPr>
        <p:cNvPr id="1" name="Shape 483"/>
        <p:cNvGrpSpPr/>
        <p:nvPr/>
      </p:nvGrpSpPr>
      <p:grpSpPr>
        <a:xfrm>
          <a:off x="0" y="0"/>
          <a:ext cx="0" cy="0"/>
          <a:chOff x="0" y="0"/>
          <a:chExt cx="0" cy="0"/>
        </a:xfrm>
      </p:grpSpPr>
      <p:sp>
        <p:nvSpPr>
          <p:cNvPr id="484" name="Google Shape;484;p17"/>
          <p:cNvSpPr txBox="1">
            <a:spLocks noGrp="1"/>
          </p:cNvSpPr>
          <p:nvPr>
            <p:ph type="subTitle" idx="1"/>
          </p:nvPr>
        </p:nvSpPr>
        <p:spPr>
          <a:xfrm>
            <a:off x="2079525" y="2785775"/>
            <a:ext cx="49848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5" name="Google Shape;485;p17"/>
          <p:cNvSpPr txBox="1">
            <a:spLocks noGrp="1"/>
          </p:cNvSpPr>
          <p:nvPr>
            <p:ph type="title"/>
          </p:nvPr>
        </p:nvSpPr>
        <p:spPr>
          <a:xfrm>
            <a:off x="2079525" y="1681200"/>
            <a:ext cx="49848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6" name="Google Shape;49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9661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dk2"/>
        </a:solidFill>
        <a:effectLst/>
      </p:bgPr>
    </p:bg>
    <p:spTree>
      <p:nvGrpSpPr>
        <p:cNvPr id="1" name="Shape 608"/>
        <p:cNvGrpSpPr/>
        <p:nvPr/>
      </p:nvGrpSpPr>
      <p:grpSpPr>
        <a:xfrm>
          <a:off x="0" y="0"/>
          <a:ext cx="0" cy="0"/>
          <a:chOff x="0" y="0"/>
          <a:chExt cx="0" cy="0"/>
        </a:xfrm>
      </p:grpSpPr>
      <p:sp>
        <p:nvSpPr>
          <p:cNvPr id="609" name="Google Shape;609;p21"/>
          <p:cNvSpPr txBox="1">
            <a:spLocks noGrp="1"/>
          </p:cNvSpPr>
          <p:nvPr>
            <p:ph type="subTitle" idx="1"/>
          </p:nvPr>
        </p:nvSpPr>
        <p:spPr>
          <a:xfrm>
            <a:off x="715100" y="2490800"/>
            <a:ext cx="2747100" cy="9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0" name="Google Shape;610;p21"/>
          <p:cNvSpPr txBox="1">
            <a:spLocks noGrp="1"/>
          </p:cNvSpPr>
          <p:nvPr>
            <p:ph type="title"/>
          </p:nvPr>
        </p:nvSpPr>
        <p:spPr>
          <a:xfrm>
            <a:off x="847300" y="1669000"/>
            <a:ext cx="24828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7" name="Google Shape;637;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2570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09"/>
        <p:cNvGrpSpPr/>
        <p:nvPr/>
      </p:nvGrpSpPr>
      <p:grpSpPr>
        <a:xfrm>
          <a:off x="0" y="0"/>
          <a:ext cx="0" cy="0"/>
          <a:chOff x="0" y="0"/>
          <a:chExt cx="0" cy="0"/>
        </a:xfrm>
      </p:grpSpPr>
      <p:sp>
        <p:nvSpPr>
          <p:cNvPr id="810" name="Google Shape;810;p27"/>
          <p:cNvSpPr txBox="1">
            <a:spLocks noGrp="1"/>
          </p:cNvSpPr>
          <p:nvPr>
            <p:ph type="subTitle" idx="1"/>
          </p:nvPr>
        </p:nvSpPr>
        <p:spPr>
          <a:xfrm>
            <a:off x="1928823" y="167080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11" name="Google Shape;811;p27"/>
          <p:cNvSpPr txBox="1">
            <a:spLocks noGrp="1"/>
          </p:cNvSpPr>
          <p:nvPr>
            <p:ph type="subTitle" idx="2"/>
          </p:nvPr>
        </p:nvSpPr>
        <p:spPr>
          <a:xfrm>
            <a:off x="1928813" y="2059825"/>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7"/>
          <p:cNvSpPr txBox="1">
            <a:spLocks noGrp="1"/>
          </p:cNvSpPr>
          <p:nvPr>
            <p:ph type="subTitle" idx="3"/>
          </p:nvPr>
        </p:nvSpPr>
        <p:spPr>
          <a:xfrm>
            <a:off x="5404412" y="2059825"/>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7"/>
          <p:cNvSpPr txBox="1">
            <a:spLocks noGrp="1"/>
          </p:cNvSpPr>
          <p:nvPr>
            <p:ph type="subTitle" idx="4"/>
          </p:nvPr>
        </p:nvSpPr>
        <p:spPr>
          <a:xfrm>
            <a:off x="1928813" y="3468800"/>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7"/>
          <p:cNvSpPr txBox="1">
            <a:spLocks noGrp="1"/>
          </p:cNvSpPr>
          <p:nvPr>
            <p:ph type="subTitle" idx="5"/>
          </p:nvPr>
        </p:nvSpPr>
        <p:spPr>
          <a:xfrm>
            <a:off x="5404412" y="3468800"/>
            <a:ext cx="2487000" cy="648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6" name="Google Shape;816;p27"/>
          <p:cNvSpPr txBox="1">
            <a:spLocks noGrp="1"/>
          </p:cNvSpPr>
          <p:nvPr>
            <p:ph type="subTitle" idx="6"/>
          </p:nvPr>
        </p:nvSpPr>
        <p:spPr>
          <a:xfrm>
            <a:off x="1928823" y="307975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17" name="Google Shape;817;p27"/>
          <p:cNvSpPr txBox="1">
            <a:spLocks noGrp="1"/>
          </p:cNvSpPr>
          <p:nvPr>
            <p:ph type="subTitle" idx="7"/>
          </p:nvPr>
        </p:nvSpPr>
        <p:spPr>
          <a:xfrm>
            <a:off x="5404418" y="167080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18" name="Google Shape;818;p27"/>
          <p:cNvSpPr txBox="1">
            <a:spLocks noGrp="1"/>
          </p:cNvSpPr>
          <p:nvPr>
            <p:ph type="subTitle" idx="8"/>
          </p:nvPr>
        </p:nvSpPr>
        <p:spPr>
          <a:xfrm>
            <a:off x="5404418" y="3079750"/>
            <a:ext cx="2487000" cy="531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200"/>
              <a:buFont typeface="Red Hat Display"/>
              <a:buNone/>
              <a:defRPr sz="2200" b="1">
                <a:solidFill>
                  <a:schemeClr val="accent5"/>
                </a:solidFill>
                <a:latin typeface="Red Hat Display"/>
                <a:ea typeface="Red Hat Display"/>
                <a:cs typeface="Red Hat Display"/>
                <a:sym typeface="Red Hat Display"/>
              </a:defRPr>
            </a:lvl9pPr>
          </a:lstStyle>
          <a:p>
            <a:endParaRPr/>
          </a:p>
        </p:txBody>
      </p:sp>
      <p:sp>
        <p:nvSpPr>
          <p:cNvPr id="846" name="Google Shape;846;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6138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4"/>
        <p:cNvGrpSpPr/>
        <p:nvPr/>
      </p:nvGrpSpPr>
      <p:grpSpPr>
        <a:xfrm>
          <a:off x="0" y="0"/>
          <a:ext cx="0" cy="0"/>
          <a:chOff x="0" y="0"/>
          <a:chExt cx="0" cy="0"/>
        </a:xfrm>
      </p:grpSpPr>
      <p:sp>
        <p:nvSpPr>
          <p:cNvPr id="125" name="Google Shape;125;p5"/>
          <p:cNvSpPr txBox="1">
            <a:spLocks noGrp="1"/>
          </p:cNvSpPr>
          <p:nvPr>
            <p:ph type="subTitle" idx="1"/>
          </p:nvPr>
        </p:nvSpPr>
        <p:spPr>
          <a:xfrm>
            <a:off x="1533650" y="2480950"/>
            <a:ext cx="2907600" cy="543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accent5"/>
              </a:buClr>
              <a:buSzPts val="2400"/>
              <a:buFont typeface="Red Hat Display"/>
              <a:buNone/>
              <a:defRPr sz="2200" b="1">
                <a:solidFill>
                  <a:schemeClr val="accent5"/>
                </a:solidFill>
                <a:latin typeface="Red Hat Display"/>
                <a:ea typeface="Red Hat Display"/>
                <a:cs typeface="Red Hat Display"/>
                <a:sym typeface="Red Hat Display"/>
              </a:defRPr>
            </a:lvl1pPr>
            <a:lvl2pPr lvl="1"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2pPr>
            <a:lvl3pPr lvl="2"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3pPr>
            <a:lvl4pPr lvl="3"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4pPr>
            <a:lvl5pPr lvl="4"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5pPr>
            <a:lvl6pPr lvl="5"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6pPr>
            <a:lvl7pPr lvl="6"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7pPr>
            <a:lvl8pPr lvl="7"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8pPr>
            <a:lvl9pPr lvl="8" algn="ctr">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9pPr>
          </a:lstStyle>
          <a:p>
            <a:endParaRPr/>
          </a:p>
        </p:txBody>
      </p:sp>
      <p:sp>
        <p:nvSpPr>
          <p:cNvPr id="126" name="Google Shape;126;p5"/>
          <p:cNvSpPr txBox="1">
            <a:spLocks noGrp="1"/>
          </p:cNvSpPr>
          <p:nvPr>
            <p:ph type="subTitle" idx="2"/>
          </p:nvPr>
        </p:nvSpPr>
        <p:spPr>
          <a:xfrm>
            <a:off x="4702750" y="2480950"/>
            <a:ext cx="2907600" cy="54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2400"/>
              <a:buFont typeface="Red Hat Display"/>
              <a:buNone/>
              <a:defRPr sz="2200" b="1">
                <a:solidFill>
                  <a:schemeClr val="accent5"/>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5"/>
              </a:buClr>
              <a:buSzPts val="2400"/>
              <a:buFont typeface="Red Hat Display"/>
              <a:buNone/>
              <a:defRPr sz="2400" b="1">
                <a:solidFill>
                  <a:schemeClr val="accent5"/>
                </a:solidFill>
                <a:latin typeface="Red Hat Display"/>
                <a:ea typeface="Red Hat Display"/>
                <a:cs typeface="Red Hat Display"/>
                <a:sym typeface="Red Hat Display"/>
              </a:defRPr>
            </a:lvl9pPr>
          </a:lstStyle>
          <a:p>
            <a:endParaRPr/>
          </a:p>
        </p:txBody>
      </p:sp>
      <p:sp>
        <p:nvSpPr>
          <p:cNvPr id="127" name="Google Shape;127;p5"/>
          <p:cNvSpPr txBox="1">
            <a:spLocks noGrp="1"/>
          </p:cNvSpPr>
          <p:nvPr>
            <p:ph type="subTitle" idx="3"/>
          </p:nvPr>
        </p:nvSpPr>
        <p:spPr>
          <a:xfrm>
            <a:off x="1533650" y="28557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5"/>
          <p:cNvSpPr txBox="1">
            <a:spLocks noGrp="1"/>
          </p:cNvSpPr>
          <p:nvPr>
            <p:ph type="subTitle" idx="4"/>
          </p:nvPr>
        </p:nvSpPr>
        <p:spPr>
          <a:xfrm>
            <a:off x="4702750" y="28557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16100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2"/>
        <p:cNvGrpSpPr/>
        <p:nvPr/>
      </p:nvGrpSpPr>
      <p:grpSpPr>
        <a:xfrm>
          <a:off x="0" y="0"/>
          <a:ext cx="0" cy="0"/>
          <a:chOff x="0" y="0"/>
          <a:chExt cx="0" cy="0"/>
        </a:xfrm>
      </p:grpSpPr>
      <p:sp>
        <p:nvSpPr>
          <p:cNvPr id="273" name="Google Shape;273;p10"/>
          <p:cNvSpPr txBox="1">
            <a:spLocks noGrp="1"/>
          </p:cNvSpPr>
          <p:nvPr>
            <p:ph type="title"/>
          </p:nvPr>
        </p:nvSpPr>
        <p:spPr>
          <a:xfrm>
            <a:off x="2365375" y="3426700"/>
            <a:ext cx="4413300" cy="10554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3" name="Google Shape;28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33113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84"/>
        <p:cNvGrpSpPr/>
        <p:nvPr/>
      </p:nvGrpSpPr>
      <p:grpSpPr>
        <a:xfrm>
          <a:off x="0" y="0"/>
          <a:ext cx="0" cy="0"/>
          <a:chOff x="0" y="0"/>
          <a:chExt cx="0" cy="0"/>
        </a:xfrm>
      </p:grpSpPr>
      <p:sp>
        <p:nvSpPr>
          <p:cNvPr id="285" name="Google Shape;285;p11"/>
          <p:cNvSpPr txBox="1">
            <a:spLocks noGrp="1"/>
          </p:cNvSpPr>
          <p:nvPr>
            <p:ph type="title" hasCustomPrompt="1"/>
          </p:nvPr>
        </p:nvSpPr>
        <p:spPr>
          <a:xfrm>
            <a:off x="1284000" y="160152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6" name="Google Shape;286;p11"/>
          <p:cNvSpPr txBox="1">
            <a:spLocks noGrp="1"/>
          </p:cNvSpPr>
          <p:nvPr>
            <p:ph type="subTitle" idx="1"/>
          </p:nvPr>
        </p:nvSpPr>
        <p:spPr>
          <a:xfrm>
            <a:off x="1284000" y="3112675"/>
            <a:ext cx="6576000" cy="42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99" name="Google Shape;299;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8467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4037184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294543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191994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642638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02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869966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02058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48A87A34-81AB-432B-8DAE-1953F412C126}" type="datetimeFigureOut">
              <a:rPr lang="en-US" smtClean="0"/>
              <a:pPr/>
              <a:t>12/20/2023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895322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Lst>
  <p:transition spd="med">
    <p:push/>
  </p:transition>
  <p:hf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ags" Target="../tags/tag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9.xml"/><Relationship Id="rId7" Type="http://schemas.openxmlformats.org/officeDocument/2006/relationships/image" Target="../media/image13.png"/><Relationship Id="rId2" Type="http://schemas.openxmlformats.org/officeDocument/2006/relationships/slideLayout" Target="../slideLayouts/slideLayout25.xml"/><Relationship Id="rId1" Type="http://schemas.openxmlformats.org/officeDocument/2006/relationships/tags" Target="../tags/tag3.xml"/><Relationship Id="rId6" Type="http://schemas.openxmlformats.org/officeDocument/2006/relationships/hyperlink" Target="https://vi.wikipedia.org/w/index.php?title=Bertram_Raphael&amp;action=edit&amp;redlink=1" TargetMode="External"/><Relationship Id="rId5" Type="http://schemas.openxmlformats.org/officeDocument/2006/relationships/hyperlink" Target="https://vi.wikipedia.org/w/index.php?title=Nils_Nilsson&amp;action=edit&amp;redlink=1" TargetMode="External"/><Relationship Id="rId4" Type="http://schemas.openxmlformats.org/officeDocument/2006/relationships/hyperlink" Target="https://vi.wikipedia.org/w/index.php?title=Peter_Hart&amp;action=edit&amp;redlink=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34"/>
          <p:cNvGrpSpPr/>
          <p:nvPr/>
        </p:nvGrpSpPr>
        <p:grpSpPr>
          <a:xfrm flipH="1">
            <a:off x="7125160" y="340200"/>
            <a:ext cx="922750" cy="922150"/>
            <a:chOff x="715100" y="1540725"/>
            <a:chExt cx="922750" cy="922150"/>
          </a:xfrm>
        </p:grpSpPr>
        <p:sp>
          <p:nvSpPr>
            <p:cNvPr id="1126" name="Google Shape;1126;p34"/>
            <p:cNvSpPr/>
            <p:nvPr/>
          </p:nvSpPr>
          <p:spPr>
            <a:xfrm>
              <a:off x="715100" y="1540725"/>
              <a:ext cx="922750" cy="922150"/>
            </a:xfrm>
            <a:custGeom>
              <a:avLst/>
              <a:gdLst/>
              <a:ahLst/>
              <a:cxnLst/>
              <a:rect l="l" t="t" r="r" b="b"/>
              <a:pathLst>
                <a:path w="36910" h="36886" fill="none" extrusionOk="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7" name="Google Shape;1127;p34"/>
            <p:cNvSpPr/>
            <p:nvPr/>
          </p:nvSpPr>
          <p:spPr>
            <a:xfrm>
              <a:off x="798975" y="1624600"/>
              <a:ext cx="754975" cy="754400"/>
            </a:xfrm>
            <a:custGeom>
              <a:avLst/>
              <a:gdLst/>
              <a:ahLst/>
              <a:cxnLst/>
              <a:rect l="l" t="t" r="r" b="b"/>
              <a:pathLst>
                <a:path w="30199" h="30176" fill="none" extrusionOk="0">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8" name="Google Shape;1128;p34"/>
            <p:cNvSpPr/>
            <p:nvPr/>
          </p:nvSpPr>
          <p:spPr>
            <a:xfrm>
              <a:off x="877150" y="1702775"/>
              <a:ext cx="598050" cy="598050"/>
            </a:xfrm>
            <a:custGeom>
              <a:avLst/>
              <a:gdLst/>
              <a:ahLst/>
              <a:cxnLst/>
              <a:rect l="l" t="t" r="r" b="b"/>
              <a:pathLst>
                <a:path w="23922" h="23922" fill="none" extrusionOk="0">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29" name="Google Shape;1129;p34"/>
            <p:cNvSpPr/>
            <p:nvPr/>
          </p:nvSpPr>
          <p:spPr>
            <a:xfrm>
              <a:off x="954200" y="1779800"/>
              <a:ext cx="443975" cy="444000"/>
            </a:xfrm>
            <a:custGeom>
              <a:avLst/>
              <a:gdLst/>
              <a:ahLst/>
              <a:cxnLst/>
              <a:rect l="l" t="t" r="r" b="b"/>
              <a:pathLst>
                <a:path w="17759" h="17760" fill="none" extrusionOk="0">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0" name="Google Shape;1130;p34"/>
            <p:cNvSpPr/>
            <p:nvPr/>
          </p:nvSpPr>
          <p:spPr>
            <a:xfrm>
              <a:off x="1023250" y="1848850"/>
              <a:ext cx="305875" cy="305900"/>
            </a:xfrm>
            <a:custGeom>
              <a:avLst/>
              <a:gdLst/>
              <a:ahLst/>
              <a:cxnLst/>
              <a:rect l="l" t="t" r="r" b="b"/>
              <a:pathLst>
                <a:path w="12235" h="12236" fill="none" extrusionOk="0">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1" name="Google Shape;1131;p34"/>
            <p:cNvSpPr/>
            <p:nvPr/>
          </p:nvSpPr>
          <p:spPr>
            <a:xfrm>
              <a:off x="1094000" y="1919625"/>
              <a:ext cx="164375" cy="164350"/>
            </a:xfrm>
            <a:custGeom>
              <a:avLst/>
              <a:gdLst/>
              <a:ahLst/>
              <a:cxnLst/>
              <a:rect l="l" t="t" r="r" b="b"/>
              <a:pathLst>
                <a:path w="6575" h="6574" fill="none" extrusionOk="0">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1132" name="Google Shape;1132;p34"/>
          <p:cNvSpPr txBox="1">
            <a:spLocks noGrp="1"/>
          </p:cNvSpPr>
          <p:nvPr>
            <p:ph type="ctrTitle"/>
          </p:nvPr>
        </p:nvSpPr>
        <p:spPr>
          <a:xfrm>
            <a:off x="1141350" y="1059075"/>
            <a:ext cx="6861300" cy="25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900">
                <a:solidFill>
                  <a:schemeClr val="accent5"/>
                </a:solidFill>
                <a:latin typeface="Montserrat Black"/>
                <a:ea typeface="Montserrat Black"/>
                <a:cs typeface="Montserrat Black"/>
                <a:sym typeface="Montserrat Black"/>
              </a:rPr>
              <a:t>BLOXORZ</a:t>
            </a:r>
            <a:endParaRPr sz="9900">
              <a:solidFill>
                <a:schemeClr val="accent5"/>
              </a:solidFill>
              <a:latin typeface="Montserrat Black"/>
              <a:ea typeface="Montserrat Black"/>
              <a:cs typeface="Montserrat Black"/>
              <a:sym typeface="Montserrat Black"/>
            </a:endParaRPr>
          </a:p>
          <a:p>
            <a:pPr marL="0" lvl="0" indent="0" algn="ctr" rtl="0">
              <a:spcBef>
                <a:spcPts val="0"/>
              </a:spcBef>
              <a:spcAft>
                <a:spcPts val="0"/>
              </a:spcAft>
              <a:buNone/>
            </a:pPr>
            <a:r>
              <a:rPr lang="en" sz="7200">
                <a:latin typeface="Montserrat Black"/>
                <a:ea typeface="Montserrat Black"/>
                <a:cs typeface="Montserrat Black"/>
                <a:sym typeface="Montserrat Black"/>
              </a:rPr>
              <a:t>problem</a:t>
            </a:r>
            <a:endParaRPr sz="7200">
              <a:solidFill>
                <a:schemeClr val="lt1"/>
              </a:solidFill>
              <a:latin typeface="Montserrat Black"/>
              <a:ea typeface="Montserrat Black"/>
              <a:cs typeface="Montserrat Black"/>
              <a:sym typeface="Montserrat Black"/>
            </a:endParaRPr>
          </a:p>
        </p:txBody>
      </p:sp>
      <p:sp>
        <p:nvSpPr>
          <p:cNvPr id="1133" name="Google Shape;1133;p3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Nhóm 14</a:t>
            </a:r>
            <a:endParaRPr dirty="0"/>
          </a:p>
        </p:txBody>
      </p:sp>
      <p:sp>
        <p:nvSpPr>
          <p:cNvPr id="1138" name="Google Shape;1138;p34"/>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1134" name="Google Shape;1134;p34"/>
          <p:cNvSpPr/>
          <p:nvPr/>
        </p:nvSpPr>
        <p:spPr>
          <a:xfrm>
            <a:off x="781661" y="3163900"/>
            <a:ext cx="564861" cy="282449"/>
          </a:xfrm>
          <a:custGeom>
            <a:avLst/>
            <a:gdLst/>
            <a:ahLst/>
            <a:cxnLst/>
            <a:rect l="l" t="t" r="r" b="b"/>
            <a:pathLst>
              <a:path w="30724" h="15363" extrusionOk="0">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5" name="Google Shape;1135;p34"/>
          <p:cNvSpPr/>
          <p:nvPr/>
        </p:nvSpPr>
        <p:spPr>
          <a:xfrm>
            <a:off x="781661" y="3504650"/>
            <a:ext cx="564861" cy="282449"/>
          </a:xfrm>
          <a:custGeom>
            <a:avLst/>
            <a:gdLst/>
            <a:ahLst/>
            <a:cxnLst/>
            <a:rect l="l" t="t" r="r" b="b"/>
            <a:pathLst>
              <a:path w="30724" h="15363" extrusionOk="0">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6" name="Google Shape;1136;p34"/>
          <p:cNvSpPr/>
          <p:nvPr/>
        </p:nvSpPr>
        <p:spPr>
          <a:xfrm>
            <a:off x="781661" y="3845399"/>
            <a:ext cx="564861" cy="282449"/>
          </a:xfrm>
          <a:custGeom>
            <a:avLst/>
            <a:gdLst/>
            <a:ahLst/>
            <a:cxnLst/>
            <a:rect l="l" t="t" r="r" b="b"/>
            <a:pathLst>
              <a:path w="30724" h="15363" extrusionOk="0">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37" name="Google Shape;1137;p34"/>
          <p:cNvSpPr/>
          <p:nvPr/>
        </p:nvSpPr>
        <p:spPr>
          <a:xfrm>
            <a:off x="-552550" y="3370263"/>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305" name="Google Shape;1305;p43"/>
          <p:cNvSpPr txBox="1">
            <a:spLocks noGrp="1"/>
          </p:cNvSpPr>
          <p:nvPr>
            <p:ph type="subTitle" idx="1"/>
          </p:nvPr>
        </p:nvSpPr>
        <p:spPr>
          <a:xfrm>
            <a:off x="1230975" y="1926975"/>
            <a:ext cx="3414300" cy="2675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2F2F2"/>
              </a:buClr>
              <a:buSzPts val="1600"/>
              <a:buChar char="-"/>
            </a:pPr>
            <a:r>
              <a:rPr lang="en" sz="1600" dirty="0">
                <a:solidFill>
                  <a:schemeClr val="tx1"/>
                </a:solidFill>
              </a:rPr>
              <a:t>Sau khi được giao đề Bài Tập Lớn nhóm đã bắt đầu thảo luận, tìm hiểu và chọn Python 3.9 và Pygame để chuẩn hóa Input cho bài toán và Output sẽ là tập hợp tất cả các vị trí đường đi của khối trụ từ điểm bắt đầu đến điểm đích.</a:t>
            </a:r>
            <a:endParaRPr sz="1600" dirty="0">
              <a:solidFill>
                <a:schemeClr val="tx1"/>
              </a:solidFill>
            </a:endParaRPr>
          </a:p>
          <a:p>
            <a:pPr marL="457200" lvl="0" indent="0" algn="l" rtl="0">
              <a:spcBef>
                <a:spcPts val="1600"/>
              </a:spcBef>
              <a:spcAft>
                <a:spcPts val="0"/>
              </a:spcAft>
              <a:buNone/>
            </a:pPr>
            <a:endParaRPr sz="1600" dirty="0">
              <a:solidFill>
                <a:schemeClr val="tx1"/>
              </a:solidFill>
            </a:endParaRPr>
          </a:p>
          <a:p>
            <a:pPr marL="0" lvl="0" indent="0" algn="l" rtl="0">
              <a:spcBef>
                <a:spcPts val="1600"/>
              </a:spcBef>
              <a:spcAft>
                <a:spcPts val="1600"/>
              </a:spcAft>
              <a:buNone/>
            </a:pPr>
            <a:endParaRPr sz="1600" dirty="0">
              <a:solidFill>
                <a:schemeClr val="tx1"/>
              </a:solidFill>
            </a:endParaRPr>
          </a:p>
        </p:txBody>
      </p:sp>
      <p:sp>
        <p:nvSpPr>
          <p:cNvPr id="1278" name="Google Shape;1278;p43"/>
          <p:cNvSpPr txBox="1">
            <a:spLocks noGrp="1"/>
          </p:cNvSpPr>
          <p:nvPr>
            <p:ph type="title"/>
          </p:nvPr>
        </p:nvSpPr>
        <p:spPr>
          <a:xfrm>
            <a:off x="2243025" y="580348"/>
            <a:ext cx="4984800"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Montserrat"/>
                <a:ea typeface="Montserrat"/>
                <a:cs typeface="Montserrat"/>
                <a:sym typeface="Montserrat"/>
              </a:rPr>
              <a:t>2. Hiện Thực</a:t>
            </a:r>
            <a:endParaRPr sz="7000">
              <a:solidFill>
                <a:schemeClr val="lt1"/>
              </a:solidFill>
            </a:endParaRPr>
          </a:p>
        </p:txBody>
      </p:sp>
      <p:sp>
        <p:nvSpPr>
          <p:cNvPr id="1304" name="Google Shape;1304;p4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279" name="Google Shape;1279;p43"/>
          <p:cNvSpPr/>
          <p:nvPr/>
        </p:nvSpPr>
        <p:spPr>
          <a:xfrm>
            <a:off x="-1" y="0"/>
            <a:ext cx="2132365" cy="2132365"/>
          </a:xfrm>
          <a:custGeom>
            <a:avLst/>
            <a:gdLst/>
            <a:ahLst/>
            <a:cxnLst/>
            <a:rect l="l" t="t" r="r" b="b"/>
            <a:pathLst>
              <a:path w="121226" h="121226" extrusionOk="0">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3"/>
          <p:cNvSpPr/>
          <p:nvPr/>
        </p:nvSpPr>
        <p:spPr>
          <a:xfrm rot="-5400000">
            <a:off x="7456413" y="251213"/>
            <a:ext cx="971800" cy="2117625"/>
          </a:xfrm>
          <a:custGeom>
            <a:avLst/>
            <a:gdLst/>
            <a:ahLst/>
            <a:cxnLst/>
            <a:rect l="l" t="t" r="r" b="b"/>
            <a:pathLst>
              <a:path w="38872" h="84705" extrusionOk="0">
                <a:moveTo>
                  <a:pt x="19424" y="0"/>
                </a:moveTo>
                <a:cubicBezTo>
                  <a:pt x="8697" y="0"/>
                  <a:pt x="0" y="8720"/>
                  <a:pt x="0" y="19447"/>
                </a:cubicBezTo>
                <a:lnTo>
                  <a:pt x="0" y="65281"/>
                </a:lnTo>
                <a:cubicBezTo>
                  <a:pt x="0" y="76008"/>
                  <a:pt x="8697" y="84705"/>
                  <a:pt x="19424" y="84705"/>
                </a:cubicBezTo>
                <a:cubicBezTo>
                  <a:pt x="24492" y="84705"/>
                  <a:pt x="29102" y="82765"/>
                  <a:pt x="32549" y="79615"/>
                </a:cubicBezTo>
                <a:cubicBezTo>
                  <a:pt x="23350" y="76374"/>
                  <a:pt x="16731" y="67586"/>
                  <a:pt x="16731" y="57269"/>
                </a:cubicBezTo>
                <a:cubicBezTo>
                  <a:pt x="16731" y="44715"/>
                  <a:pt x="26500" y="34466"/>
                  <a:pt x="38872" y="33668"/>
                </a:cubicBezTo>
                <a:lnTo>
                  <a:pt x="38872" y="19447"/>
                </a:lnTo>
                <a:cubicBezTo>
                  <a:pt x="38872" y="8720"/>
                  <a:pt x="30152" y="0"/>
                  <a:pt x="19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rot="-5400000">
            <a:off x="7921188" y="-4137"/>
            <a:ext cx="788650" cy="1184075"/>
          </a:xfrm>
          <a:custGeom>
            <a:avLst/>
            <a:gdLst/>
            <a:ahLst/>
            <a:cxnLst/>
            <a:rect l="l" t="t" r="r" b="b"/>
            <a:pathLst>
              <a:path w="31546" h="47363" extrusionOk="0">
                <a:moveTo>
                  <a:pt x="7876" y="0"/>
                </a:moveTo>
                <a:cubicBezTo>
                  <a:pt x="7351" y="0"/>
                  <a:pt x="6826" y="23"/>
                  <a:pt x="6324" y="69"/>
                </a:cubicBezTo>
                <a:lnTo>
                  <a:pt x="6324" y="31682"/>
                </a:lnTo>
                <a:cubicBezTo>
                  <a:pt x="6324" y="37365"/>
                  <a:pt x="3881" y="42455"/>
                  <a:pt x="1" y="46016"/>
                </a:cubicBezTo>
                <a:cubicBezTo>
                  <a:pt x="2466" y="46883"/>
                  <a:pt x="5114" y="47363"/>
                  <a:pt x="7876" y="47363"/>
                </a:cubicBezTo>
                <a:cubicBezTo>
                  <a:pt x="20932" y="47363"/>
                  <a:pt x="31546" y="36749"/>
                  <a:pt x="31546" y="23670"/>
                </a:cubicBezTo>
                <a:cubicBezTo>
                  <a:pt x="31546" y="10591"/>
                  <a:pt x="20932" y="0"/>
                  <a:pt x="7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rot="-5400000">
            <a:off x="8022763" y="526538"/>
            <a:ext cx="553525" cy="1148700"/>
          </a:xfrm>
          <a:custGeom>
            <a:avLst/>
            <a:gdLst/>
            <a:ahLst/>
            <a:cxnLst/>
            <a:rect l="l" t="t" r="r" b="b"/>
            <a:pathLst>
              <a:path w="22141" h="45948" extrusionOk="0">
                <a:moveTo>
                  <a:pt x="22141" y="1"/>
                </a:moveTo>
                <a:cubicBezTo>
                  <a:pt x="9769" y="799"/>
                  <a:pt x="0" y="11048"/>
                  <a:pt x="0" y="23602"/>
                </a:cubicBezTo>
                <a:cubicBezTo>
                  <a:pt x="0" y="33919"/>
                  <a:pt x="6619" y="42707"/>
                  <a:pt x="15818" y="45948"/>
                </a:cubicBezTo>
                <a:cubicBezTo>
                  <a:pt x="19698" y="42387"/>
                  <a:pt x="22141" y="37297"/>
                  <a:pt x="22141" y="31614"/>
                </a:cubicBezTo>
                <a:lnTo>
                  <a:pt x="221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rot="-5400000">
            <a:off x="7260113" y="437238"/>
            <a:ext cx="1406625" cy="703600"/>
          </a:xfrm>
          <a:custGeom>
            <a:avLst/>
            <a:gdLst/>
            <a:ahLst/>
            <a:cxnLst/>
            <a:rect l="l" t="t" r="r" b="b"/>
            <a:pathLst>
              <a:path w="56265" h="28144" fill="none" extrusionOk="0">
                <a:moveTo>
                  <a:pt x="0" y="28144"/>
                </a:moveTo>
                <a:cubicBezTo>
                  <a:pt x="0" y="12600"/>
                  <a:pt x="12600" y="0"/>
                  <a:pt x="28144" y="0"/>
                </a:cubicBezTo>
                <a:cubicBezTo>
                  <a:pt x="43665" y="0"/>
                  <a:pt x="56265" y="12600"/>
                  <a:pt x="56265" y="28144"/>
                </a:cubicBez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716650" y="2522925"/>
            <a:ext cx="699050" cy="1944750"/>
          </a:xfrm>
          <a:custGeom>
            <a:avLst/>
            <a:gdLst/>
            <a:ahLst/>
            <a:cxnLst/>
            <a:rect l="l" t="t" r="r" b="b"/>
            <a:pathLst>
              <a:path w="27962" h="77790" extrusionOk="0">
                <a:moveTo>
                  <a:pt x="27962" y="1"/>
                </a:moveTo>
                <a:cubicBezTo>
                  <a:pt x="24287" y="663"/>
                  <a:pt x="20475" y="1028"/>
                  <a:pt x="16595" y="1028"/>
                </a:cubicBezTo>
                <a:lnTo>
                  <a:pt x="1" y="1028"/>
                </a:lnTo>
                <a:lnTo>
                  <a:pt x="1" y="70029"/>
                </a:lnTo>
                <a:cubicBezTo>
                  <a:pt x="1" y="74320"/>
                  <a:pt x="3470" y="77789"/>
                  <a:pt x="7762" y="77789"/>
                </a:cubicBezTo>
                <a:lnTo>
                  <a:pt x="20201" y="77789"/>
                </a:lnTo>
                <a:cubicBezTo>
                  <a:pt x="24493" y="77789"/>
                  <a:pt x="27962" y="74320"/>
                  <a:pt x="27962" y="70029"/>
                </a:cubicBez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716663" y="982225"/>
            <a:ext cx="699050" cy="1566400"/>
          </a:xfrm>
          <a:custGeom>
            <a:avLst/>
            <a:gdLst/>
            <a:ahLst/>
            <a:cxnLst/>
            <a:rect l="l" t="t" r="r" b="b"/>
            <a:pathLst>
              <a:path w="27962" h="62656" extrusionOk="0">
                <a:moveTo>
                  <a:pt x="6780" y="1"/>
                </a:moveTo>
                <a:cubicBezTo>
                  <a:pt x="2945" y="503"/>
                  <a:pt x="1" y="3767"/>
                  <a:pt x="1" y="7716"/>
                </a:cubicBezTo>
                <a:lnTo>
                  <a:pt x="1" y="62656"/>
                </a:lnTo>
                <a:lnTo>
                  <a:pt x="16595" y="62656"/>
                </a:lnTo>
                <a:cubicBezTo>
                  <a:pt x="20475" y="62656"/>
                  <a:pt x="24287" y="62291"/>
                  <a:pt x="27962" y="61629"/>
                </a:cubicBezTo>
                <a:lnTo>
                  <a:pt x="27962" y="7716"/>
                </a:lnTo>
                <a:cubicBezTo>
                  <a:pt x="27962" y="3767"/>
                  <a:pt x="25017" y="503"/>
                  <a:pt x="21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43"/>
          <p:cNvGrpSpPr/>
          <p:nvPr/>
        </p:nvGrpSpPr>
        <p:grpSpPr>
          <a:xfrm>
            <a:off x="7520035" y="2360625"/>
            <a:ext cx="453975" cy="948400"/>
            <a:chOff x="7520035" y="2360625"/>
            <a:chExt cx="453975" cy="948400"/>
          </a:xfrm>
        </p:grpSpPr>
        <p:grpSp>
          <p:nvGrpSpPr>
            <p:cNvPr id="1287" name="Google Shape;1287;p43"/>
            <p:cNvGrpSpPr/>
            <p:nvPr/>
          </p:nvGrpSpPr>
          <p:grpSpPr>
            <a:xfrm flipH="1">
              <a:off x="7520885" y="2813700"/>
              <a:ext cx="453125" cy="495325"/>
              <a:chOff x="4291875" y="1071125"/>
              <a:chExt cx="453125" cy="495325"/>
            </a:xfrm>
          </p:grpSpPr>
          <p:sp>
            <p:nvSpPr>
              <p:cNvPr id="1288" name="Google Shape;1288;p43"/>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3"/>
            <p:cNvGrpSpPr/>
            <p:nvPr/>
          </p:nvGrpSpPr>
          <p:grpSpPr>
            <a:xfrm flipH="1">
              <a:off x="7520035" y="2360625"/>
              <a:ext cx="453975" cy="495325"/>
              <a:chOff x="4291875" y="618050"/>
              <a:chExt cx="453975" cy="495325"/>
            </a:xfrm>
          </p:grpSpPr>
          <p:sp>
            <p:nvSpPr>
              <p:cNvPr id="1297" name="Google Shape;1297;p43"/>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6" name="Google Shape;1306;p43"/>
          <p:cNvGrpSpPr/>
          <p:nvPr/>
        </p:nvGrpSpPr>
        <p:grpSpPr>
          <a:xfrm>
            <a:off x="4582125" y="1250175"/>
            <a:ext cx="4419000" cy="3352500"/>
            <a:chOff x="726500" y="1008600"/>
            <a:chExt cx="4419000" cy="3352500"/>
          </a:xfrm>
        </p:grpSpPr>
        <p:sp>
          <p:nvSpPr>
            <p:cNvPr id="1307" name="Google Shape;1307;p43"/>
            <p:cNvSpPr/>
            <p:nvPr/>
          </p:nvSpPr>
          <p:spPr>
            <a:xfrm>
              <a:off x="726500" y="1008600"/>
              <a:ext cx="4419000" cy="3352500"/>
            </a:xfrm>
            <a:prstGeom prst="roundRect">
              <a:avLst>
                <a:gd name="adj" fmla="val 35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8" name="Google Shape;1308;p43"/>
            <p:cNvPicPr preferRelativeResize="0"/>
            <p:nvPr/>
          </p:nvPicPr>
          <p:blipFill>
            <a:blip r:embed="rId3">
              <a:alphaModFix/>
            </a:blip>
            <a:stretch>
              <a:fillRect/>
            </a:stretch>
          </p:blipFill>
          <p:spPr>
            <a:xfrm>
              <a:off x="827475" y="1103481"/>
              <a:ext cx="4217025" cy="3162750"/>
            </a:xfrm>
            <a:prstGeom prst="rect">
              <a:avLst/>
            </a:prstGeom>
            <a:noFill/>
            <a:ln>
              <a:noFill/>
            </a:ln>
          </p:spPr>
        </p:pic>
      </p:gr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48"/>
          <p:cNvSpPr txBox="1">
            <a:spLocks noGrp="1"/>
          </p:cNvSpPr>
          <p:nvPr>
            <p:ph type="subTitle" idx="1"/>
          </p:nvPr>
        </p:nvSpPr>
        <p:spPr>
          <a:xfrm>
            <a:off x="697450" y="2408575"/>
            <a:ext cx="2418300" cy="19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Maps: </a:t>
            </a:r>
            <a:endParaRPr dirty="0"/>
          </a:p>
          <a:p>
            <a:pPr marL="0" lvl="0" indent="0" algn="l" rtl="0">
              <a:spcBef>
                <a:spcPts val="0"/>
              </a:spcBef>
              <a:spcAft>
                <a:spcPts val="0"/>
              </a:spcAft>
              <a:buNone/>
            </a:pPr>
            <a:r>
              <a:rPr lang="en" dirty="0"/>
              <a:t>[1,1,1,0,0,0,0,0,0,0],</a:t>
            </a:r>
            <a:endParaRPr dirty="0"/>
          </a:p>
          <a:p>
            <a:pPr marL="0" lvl="0" indent="0" algn="l" rtl="0">
              <a:spcBef>
                <a:spcPts val="0"/>
              </a:spcBef>
              <a:spcAft>
                <a:spcPts val="0"/>
              </a:spcAft>
              <a:buNone/>
            </a:pPr>
            <a:r>
              <a:rPr lang="en" dirty="0"/>
              <a:t>[1,1,1,1,1,1,0,0,0,0],</a:t>
            </a:r>
            <a:endParaRPr dirty="0"/>
          </a:p>
          <a:p>
            <a:pPr marL="0" lvl="0" indent="0" algn="l" rtl="0">
              <a:spcBef>
                <a:spcPts val="0"/>
              </a:spcBef>
              <a:spcAft>
                <a:spcPts val="0"/>
              </a:spcAft>
              <a:buNone/>
            </a:pPr>
            <a:r>
              <a:rPr lang="en" dirty="0"/>
              <a:t>[1,1,1,1,1,1,1,1,1,0],</a:t>
            </a:r>
            <a:endParaRPr dirty="0"/>
          </a:p>
          <a:p>
            <a:pPr marL="0" lvl="0" indent="0" algn="l" rtl="0">
              <a:spcBef>
                <a:spcPts val="0"/>
              </a:spcBef>
              <a:spcAft>
                <a:spcPts val="0"/>
              </a:spcAft>
              <a:buNone/>
            </a:pPr>
            <a:r>
              <a:rPr lang="en" dirty="0"/>
              <a:t>[0,1,1,1,1,1,1,1,1,1],</a:t>
            </a:r>
            <a:endParaRPr dirty="0"/>
          </a:p>
          <a:p>
            <a:pPr marL="0" lvl="0" indent="0" algn="l" rtl="0">
              <a:spcBef>
                <a:spcPts val="0"/>
              </a:spcBef>
              <a:spcAft>
                <a:spcPts val="0"/>
              </a:spcAft>
              <a:buNone/>
            </a:pPr>
            <a:r>
              <a:rPr lang="en" dirty="0"/>
              <a:t>[0,0,0,0,0,1,1,0,1,1],</a:t>
            </a:r>
            <a:endParaRPr dirty="0"/>
          </a:p>
          <a:p>
            <a:pPr marL="0" lvl="0" indent="0" algn="l" rtl="0">
              <a:spcBef>
                <a:spcPts val="0"/>
              </a:spcBef>
              <a:spcAft>
                <a:spcPts val="0"/>
              </a:spcAft>
              <a:buNone/>
            </a:pPr>
            <a:r>
              <a:rPr lang="en" dirty="0"/>
              <a:t>[0,0,0,0,0,0,1,1,1,0]]</a:t>
            </a:r>
            <a:endParaRPr dirty="0"/>
          </a:p>
          <a:p>
            <a:pPr marL="0" lvl="0" indent="0" algn="l" rtl="0">
              <a:spcBef>
                <a:spcPts val="0"/>
              </a:spcBef>
              <a:spcAft>
                <a:spcPts val="0"/>
              </a:spcAft>
              <a:buNone/>
            </a:pPr>
            <a:endParaRPr dirty="0"/>
          </a:p>
        </p:txBody>
      </p:sp>
      <p:sp>
        <p:nvSpPr>
          <p:cNvPr id="1342" name="Google Shape;1342;p48"/>
          <p:cNvSpPr txBox="1">
            <a:spLocks noGrp="1"/>
          </p:cNvSpPr>
          <p:nvPr>
            <p:ph type="title"/>
          </p:nvPr>
        </p:nvSpPr>
        <p:spPr>
          <a:xfrm>
            <a:off x="56173" y="1326977"/>
            <a:ext cx="28935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latin typeface="Montserrat"/>
                <a:ea typeface="Montserrat"/>
                <a:cs typeface="Montserrat"/>
                <a:sym typeface="Montserrat"/>
              </a:rPr>
              <a:t>Maps</a:t>
            </a:r>
            <a:endParaRPr dirty="0">
              <a:solidFill>
                <a:srgbClr val="FF9900"/>
              </a:solidFill>
              <a:latin typeface="Montserrat"/>
              <a:ea typeface="Montserrat"/>
              <a:cs typeface="Montserrat"/>
              <a:sym typeface="Montserrat"/>
            </a:endParaRPr>
          </a:p>
        </p:txBody>
      </p:sp>
      <p:sp>
        <p:nvSpPr>
          <p:cNvPr id="1368" name="Google Shape;1368;p4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343" name="Google Shape;1343;p48"/>
          <p:cNvSpPr/>
          <p:nvPr/>
        </p:nvSpPr>
        <p:spPr>
          <a:xfrm>
            <a:off x="3167375" y="634600"/>
            <a:ext cx="4866600" cy="33996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48"/>
          <p:cNvGrpSpPr/>
          <p:nvPr/>
        </p:nvGrpSpPr>
        <p:grpSpPr>
          <a:xfrm>
            <a:off x="8034085" y="-9525"/>
            <a:ext cx="1240114" cy="1135083"/>
            <a:chOff x="8034085" y="-9525"/>
            <a:chExt cx="1240114" cy="1135083"/>
          </a:xfrm>
        </p:grpSpPr>
        <p:sp>
          <p:nvSpPr>
            <p:cNvPr id="1347" name="Google Shape;1347;p48"/>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8"/>
          <p:cNvGrpSpPr/>
          <p:nvPr/>
        </p:nvGrpSpPr>
        <p:grpSpPr>
          <a:xfrm rot="5400000">
            <a:off x="261135" y="257188"/>
            <a:ext cx="453975" cy="948400"/>
            <a:chOff x="7520035" y="2360625"/>
            <a:chExt cx="453975" cy="948400"/>
          </a:xfrm>
        </p:grpSpPr>
        <p:grpSp>
          <p:nvGrpSpPr>
            <p:cNvPr id="1351" name="Google Shape;1351;p48"/>
            <p:cNvGrpSpPr/>
            <p:nvPr/>
          </p:nvGrpSpPr>
          <p:grpSpPr>
            <a:xfrm flipH="1">
              <a:off x="7520885" y="2813700"/>
              <a:ext cx="453125" cy="495325"/>
              <a:chOff x="4291875" y="1071125"/>
              <a:chExt cx="453125" cy="495325"/>
            </a:xfrm>
          </p:grpSpPr>
          <p:sp>
            <p:nvSpPr>
              <p:cNvPr id="1352" name="Google Shape;1352;p48"/>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48"/>
            <p:cNvGrpSpPr/>
            <p:nvPr/>
          </p:nvGrpSpPr>
          <p:grpSpPr>
            <a:xfrm flipH="1">
              <a:off x="7520035" y="2360625"/>
              <a:ext cx="453975" cy="495325"/>
              <a:chOff x="4291875" y="618050"/>
              <a:chExt cx="453975" cy="495325"/>
            </a:xfrm>
          </p:grpSpPr>
          <p:sp>
            <p:nvSpPr>
              <p:cNvPr id="1361" name="Google Shape;1361;p48"/>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69" name="Google Shape;1369;p48"/>
          <p:cNvPicPr preferRelativeResize="0"/>
          <p:nvPr/>
        </p:nvPicPr>
        <p:blipFill>
          <a:blip r:embed="rId3">
            <a:alphaModFix/>
          </a:blip>
          <a:stretch>
            <a:fillRect/>
          </a:stretch>
        </p:blipFill>
        <p:spPr>
          <a:xfrm>
            <a:off x="3115750" y="577700"/>
            <a:ext cx="4986275" cy="3540500"/>
          </a:xfrm>
          <a:prstGeom prst="rect">
            <a:avLst/>
          </a:prstGeom>
          <a:noFill/>
          <a:ln>
            <a:noFill/>
          </a:ln>
        </p:spPr>
      </p:pic>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49"/>
          <p:cNvSpPr txBox="1">
            <a:spLocks noGrp="1"/>
          </p:cNvSpPr>
          <p:nvPr>
            <p:ph type="subTitle" idx="1"/>
          </p:nvPr>
        </p:nvSpPr>
        <p:spPr>
          <a:xfrm>
            <a:off x="693548" y="2384748"/>
            <a:ext cx="2606502" cy="19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a:t>
            </a:r>
            <a:endParaRPr lang="vi-VN" dirty="0"/>
          </a:p>
          <a:p>
            <a:pPr marL="0" lvl="0" indent="0" algn="l" rtl="0">
              <a:spcBef>
                <a:spcPts val="0"/>
              </a:spcBef>
              <a:spcAft>
                <a:spcPts val="0"/>
              </a:spcAft>
              <a:buNone/>
            </a:pPr>
            <a:r>
              <a:rPr lang="en" dirty="0"/>
              <a:t>[[1, 1]] </a:t>
            </a:r>
            <a:endParaRPr lang="vi-VN" dirty="0"/>
          </a:p>
          <a:p>
            <a:pPr marL="0" lvl="0" indent="0" algn="l" rtl="0">
              <a:spcBef>
                <a:spcPts val="0"/>
              </a:spcBef>
              <a:spcAft>
                <a:spcPts val="0"/>
              </a:spcAft>
              <a:buNone/>
            </a:pPr>
            <a:r>
              <a:rPr lang="en" dirty="0"/>
              <a:t>[[1, 2]; [1, 3]] </a:t>
            </a:r>
            <a:endParaRPr lang="vi-VN" dirty="0"/>
          </a:p>
          <a:p>
            <a:pPr marL="0" lvl="0" indent="0" algn="l" rtl="0">
              <a:spcBef>
                <a:spcPts val="0"/>
              </a:spcBef>
              <a:spcAft>
                <a:spcPts val="0"/>
              </a:spcAft>
              <a:buNone/>
            </a:pPr>
            <a:r>
              <a:rPr lang="en" dirty="0"/>
              <a:t>[[2, 2], [2, 3]] </a:t>
            </a:r>
            <a:endParaRPr lang="vi-VN" dirty="0"/>
          </a:p>
          <a:p>
            <a:pPr marL="0" lvl="0" indent="0" algn="l" rtl="0">
              <a:spcBef>
                <a:spcPts val="0"/>
              </a:spcBef>
              <a:spcAft>
                <a:spcPts val="0"/>
              </a:spcAft>
              <a:buNone/>
            </a:pPr>
            <a:r>
              <a:rPr lang="en" dirty="0"/>
              <a:t>[[3, 2], [3, 3]] </a:t>
            </a:r>
            <a:endParaRPr lang="vi-VN" dirty="0"/>
          </a:p>
          <a:p>
            <a:pPr marL="0" lvl="0" indent="0" algn="l" rtl="0">
              <a:spcBef>
                <a:spcPts val="0"/>
              </a:spcBef>
              <a:spcAft>
                <a:spcPts val="0"/>
              </a:spcAft>
              <a:buNone/>
            </a:pPr>
            <a:r>
              <a:rPr lang="en" dirty="0"/>
              <a:t>[[3, 4]] </a:t>
            </a:r>
            <a:endParaRPr lang="vi-VN" dirty="0"/>
          </a:p>
          <a:p>
            <a:pPr marL="0" lvl="0" indent="0" algn="l" rtl="0">
              <a:spcBef>
                <a:spcPts val="0"/>
              </a:spcBef>
              <a:spcAft>
                <a:spcPts val="0"/>
              </a:spcAft>
              <a:buNone/>
            </a:pPr>
            <a:r>
              <a:rPr lang="en" dirty="0"/>
              <a:t>[[3, 5], [3, 6]] </a:t>
            </a:r>
            <a:endParaRPr lang="vi-VN" dirty="0"/>
          </a:p>
          <a:p>
            <a:pPr marL="0" lvl="0" indent="0" algn="l" rtl="0">
              <a:spcBef>
                <a:spcPts val="0"/>
              </a:spcBef>
              <a:spcAft>
                <a:spcPts val="0"/>
              </a:spcAft>
              <a:buNone/>
            </a:pPr>
            <a:r>
              <a:rPr lang="en" dirty="0"/>
              <a:t>[4, 5], [4, 6]] </a:t>
            </a:r>
            <a:endParaRPr lang="vi-VN" dirty="0"/>
          </a:p>
          <a:p>
            <a:pPr marL="0" lvl="0" indent="0" algn="l" rtl="0">
              <a:spcBef>
                <a:spcPts val="0"/>
              </a:spcBef>
              <a:spcAft>
                <a:spcPts val="0"/>
              </a:spcAft>
              <a:buNone/>
            </a:pPr>
            <a:r>
              <a:rPr lang="en" dirty="0"/>
              <a:t>[[4, 7]]</a:t>
            </a:r>
            <a:endParaRPr dirty="0"/>
          </a:p>
          <a:p>
            <a:pPr marL="0" lvl="0" indent="0" algn="l" rtl="0">
              <a:spcBef>
                <a:spcPts val="0"/>
              </a:spcBef>
              <a:spcAft>
                <a:spcPts val="0"/>
              </a:spcAft>
              <a:buNone/>
            </a:pPr>
            <a:endParaRPr dirty="0"/>
          </a:p>
        </p:txBody>
      </p:sp>
      <p:sp>
        <p:nvSpPr>
          <p:cNvPr id="1375" name="Google Shape;1375;p49"/>
          <p:cNvSpPr txBox="1">
            <a:spLocks noGrp="1"/>
          </p:cNvSpPr>
          <p:nvPr>
            <p:ph type="title"/>
          </p:nvPr>
        </p:nvSpPr>
        <p:spPr>
          <a:xfrm>
            <a:off x="261573" y="1305750"/>
            <a:ext cx="2721300" cy="126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latin typeface="Montserrat"/>
                <a:ea typeface="Montserrat"/>
                <a:cs typeface="Montserrat"/>
                <a:sym typeface="Montserrat"/>
              </a:rPr>
              <a:t>Tính khả thi của nước đi</a:t>
            </a:r>
            <a:endParaRPr dirty="0">
              <a:solidFill>
                <a:srgbClr val="FF9900"/>
              </a:solidFill>
              <a:latin typeface="Montserrat"/>
              <a:ea typeface="Montserrat"/>
              <a:cs typeface="Montserrat"/>
              <a:sym typeface="Montserrat"/>
            </a:endParaRPr>
          </a:p>
        </p:txBody>
      </p:sp>
      <p:sp>
        <p:nvSpPr>
          <p:cNvPr id="1401" name="Google Shape;1401;p4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376" name="Google Shape;1376;p49"/>
          <p:cNvSpPr/>
          <p:nvPr/>
        </p:nvSpPr>
        <p:spPr>
          <a:xfrm>
            <a:off x="3115750" y="1002575"/>
            <a:ext cx="5089500" cy="29997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9"/>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49"/>
          <p:cNvGrpSpPr/>
          <p:nvPr/>
        </p:nvGrpSpPr>
        <p:grpSpPr>
          <a:xfrm>
            <a:off x="8034085" y="-9525"/>
            <a:ext cx="1240114" cy="1135083"/>
            <a:chOff x="8034085" y="-9525"/>
            <a:chExt cx="1240114" cy="1135083"/>
          </a:xfrm>
        </p:grpSpPr>
        <p:sp>
          <p:nvSpPr>
            <p:cNvPr id="1380" name="Google Shape;1380;p49"/>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9"/>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rot="5400000">
            <a:off x="261135" y="257188"/>
            <a:ext cx="453975" cy="948400"/>
            <a:chOff x="7520035" y="2360625"/>
            <a:chExt cx="453975" cy="948400"/>
          </a:xfrm>
        </p:grpSpPr>
        <p:grpSp>
          <p:nvGrpSpPr>
            <p:cNvPr id="1384" name="Google Shape;1384;p49"/>
            <p:cNvGrpSpPr/>
            <p:nvPr/>
          </p:nvGrpSpPr>
          <p:grpSpPr>
            <a:xfrm flipH="1">
              <a:off x="7520885" y="2813700"/>
              <a:ext cx="453125" cy="495325"/>
              <a:chOff x="4291875" y="1071125"/>
              <a:chExt cx="453125" cy="495325"/>
            </a:xfrm>
          </p:grpSpPr>
          <p:sp>
            <p:nvSpPr>
              <p:cNvPr id="1385" name="Google Shape;1385;p49"/>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9"/>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9"/>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9"/>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9"/>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9"/>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49"/>
            <p:cNvGrpSpPr/>
            <p:nvPr/>
          </p:nvGrpSpPr>
          <p:grpSpPr>
            <a:xfrm flipH="1">
              <a:off x="7520035" y="2360625"/>
              <a:ext cx="453975" cy="495325"/>
              <a:chOff x="4291875" y="618050"/>
              <a:chExt cx="453975" cy="495325"/>
            </a:xfrm>
          </p:grpSpPr>
          <p:sp>
            <p:nvSpPr>
              <p:cNvPr id="1394" name="Google Shape;1394;p49"/>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9"/>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9"/>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9"/>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9"/>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9"/>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9"/>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02" name="Google Shape;1402;p49"/>
          <p:cNvPicPr preferRelativeResize="0"/>
          <p:nvPr/>
        </p:nvPicPr>
        <p:blipFill>
          <a:blip r:embed="rId3">
            <a:alphaModFix/>
          </a:blip>
          <a:stretch>
            <a:fillRect/>
          </a:stretch>
        </p:blipFill>
        <p:spPr>
          <a:xfrm>
            <a:off x="3105950" y="958375"/>
            <a:ext cx="5311900" cy="3118775"/>
          </a:xfrm>
          <a:prstGeom prst="rect">
            <a:avLst/>
          </a:prstGeom>
          <a:noFill/>
          <a:ln>
            <a:noFill/>
          </a:ln>
        </p:spPr>
      </p:pic>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50"/>
          <p:cNvSpPr txBox="1">
            <a:spLocks noGrp="1"/>
          </p:cNvSpPr>
          <p:nvPr>
            <p:ph type="subTitle" idx="1"/>
          </p:nvPr>
        </p:nvSpPr>
        <p:spPr>
          <a:xfrm>
            <a:off x="611375" y="2212625"/>
            <a:ext cx="2773500" cy="18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Khối trụ di chuyển trên maps và chuyển trạng thái với 4 thao tác chính:</a:t>
            </a:r>
            <a:endParaRPr/>
          </a:p>
          <a:p>
            <a:pPr marL="0" lvl="0" indent="0" algn="l" rtl="0">
              <a:spcBef>
                <a:spcPts val="0"/>
              </a:spcBef>
              <a:spcAft>
                <a:spcPts val="0"/>
              </a:spcAft>
              <a:buNone/>
            </a:pPr>
            <a:r>
              <a:rPr lang="en"/>
              <a:t>UP, DOWN, RIGHT, LEFT</a:t>
            </a:r>
            <a:endParaRPr/>
          </a:p>
          <a:p>
            <a:pPr marL="0" lvl="0" indent="0" algn="l" rtl="0">
              <a:spcBef>
                <a:spcPts val="0"/>
              </a:spcBef>
              <a:spcAft>
                <a:spcPts val="0"/>
              </a:spcAft>
              <a:buNone/>
            </a:pPr>
            <a:r>
              <a:rPr lang="en"/>
              <a:t>Với mỗi trường hợp khác nhau, thì khối trụ sẽ chuyển trạng thái vị trí theo 3 quy luật như hình bên</a:t>
            </a:r>
            <a:endParaRPr/>
          </a:p>
        </p:txBody>
      </p:sp>
      <p:sp>
        <p:nvSpPr>
          <p:cNvPr id="1408" name="Google Shape;1408;p50"/>
          <p:cNvSpPr txBox="1">
            <a:spLocks noGrp="1"/>
          </p:cNvSpPr>
          <p:nvPr>
            <p:ph type="title"/>
          </p:nvPr>
        </p:nvSpPr>
        <p:spPr>
          <a:xfrm>
            <a:off x="634350" y="584125"/>
            <a:ext cx="24828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9900"/>
                </a:solidFill>
                <a:latin typeface="Montserrat"/>
                <a:ea typeface="Montserrat"/>
                <a:cs typeface="Montserrat"/>
                <a:sym typeface="Montserrat"/>
              </a:rPr>
              <a:t>Phân Tích Tác  Vụ</a:t>
            </a:r>
            <a:endParaRPr>
              <a:solidFill>
                <a:srgbClr val="FF9900"/>
              </a:solidFill>
              <a:latin typeface="Montserrat"/>
              <a:ea typeface="Montserrat"/>
              <a:cs typeface="Montserrat"/>
              <a:sym typeface="Montserrat"/>
            </a:endParaRPr>
          </a:p>
        </p:txBody>
      </p:sp>
      <p:sp>
        <p:nvSpPr>
          <p:cNvPr id="1434" name="Google Shape;1434;p5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435" name="Google Shape;1435;p50"/>
          <p:cNvSpPr txBox="1">
            <a:spLocks noGrp="1"/>
          </p:cNvSpPr>
          <p:nvPr>
            <p:ph type="subTitle" idx="4294967295"/>
          </p:nvPr>
        </p:nvSpPr>
        <p:spPr>
          <a:xfrm>
            <a:off x="0" y="1819275"/>
            <a:ext cx="2205038" cy="39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rPr>
              <a:t>Trạng thái khối trụ :</a:t>
            </a:r>
            <a:endParaRPr b="1">
              <a:solidFill>
                <a:schemeClr val="accent4"/>
              </a:solidFill>
            </a:endParaRPr>
          </a:p>
        </p:txBody>
      </p:sp>
      <p:sp>
        <p:nvSpPr>
          <p:cNvPr id="1409" name="Google Shape;1409;p50"/>
          <p:cNvSpPr/>
          <p:nvPr/>
        </p:nvSpPr>
        <p:spPr>
          <a:xfrm>
            <a:off x="3339100" y="504400"/>
            <a:ext cx="5089500" cy="36138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50"/>
          <p:cNvGrpSpPr/>
          <p:nvPr/>
        </p:nvGrpSpPr>
        <p:grpSpPr>
          <a:xfrm>
            <a:off x="8034085" y="-9525"/>
            <a:ext cx="1240114" cy="1135083"/>
            <a:chOff x="8034085" y="-9525"/>
            <a:chExt cx="1240114" cy="1135083"/>
          </a:xfrm>
        </p:grpSpPr>
        <p:sp>
          <p:nvSpPr>
            <p:cNvPr id="1413" name="Google Shape;1413;p50"/>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0"/>
          <p:cNvGrpSpPr/>
          <p:nvPr/>
        </p:nvGrpSpPr>
        <p:grpSpPr>
          <a:xfrm rot="5400000">
            <a:off x="261135" y="257188"/>
            <a:ext cx="453975" cy="948400"/>
            <a:chOff x="7520035" y="2360625"/>
            <a:chExt cx="453975" cy="948400"/>
          </a:xfrm>
        </p:grpSpPr>
        <p:grpSp>
          <p:nvGrpSpPr>
            <p:cNvPr id="1417" name="Google Shape;1417;p50"/>
            <p:cNvGrpSpPr/>
            <p:nvPr/>
          </p:nvGrpSpPr>
          <p:grpSpPr>
            <a:xfrm flipH="1">
              <a:off x="7520885" y="2813700"/>
              <a:ext cx="453125" cy="495325"/>
              <a:chOff x="4291875" y="1071125"/>
              <a:chExt cx="453125" cy="495325"/>
            </a:xfrm>
          </p:grpSpPr>
          <p:sp>
            <p:nvSpPr>
              <p:cNvPr id="1418" name="Google Shape;1418;p50"/>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0"/>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0"/>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50"/>
            <p:cNvGrpSpPr/>
            <p:nvPr/>
          </p:nvGrpSpPr>
          <p:grpSpPr>
            <a:xfrm flipH="1">
              <a:off x="7520035" y="2360625"/>
              <a:ext cx="453975" cy="495325"/>
              <a:chOff x="4291875" y="618050"/>
              <a:chExt cx="453975" cy="495325"/>
            </a:xfrm>
          </p:grpSpPr>
          <p:sp>
            <p:nvSpPr>
              <p:cNvPr id="1427" name="Google Shape;1427;p50"/>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0"/>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0"/>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0"/>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36" name="Google Shape;1436;p50"/>
          <p:cNvPicPr preferRelativeResize="0"/>
          <p:nvPr/>
        </p:nvPicPr>
        <p:blipFill>
          <a:blip r:embed="rId3">
            <a:alphaModFix/>
          </a:blip>
          <a:stretch>
            <a:fillRect/>
          </a:stretch>
        </p:blipFill>
        <p:spPr>
          <a:xfrm>
            <a:off x="3816925" y="1358800"/>
            <a:ext cx="4133850" cy="1905000"/>
          </a:xfrm>
          <a:prstGeom prst="rect">
            <a:avLst/>
          </a:prstGeom>
          <a:noFill/>
          <a:ln>
            <a:noFill/>
          </a:ln>
        </p:spPr>
      </p:pic>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aphicFrame>
        <p:nvGraphicFramePr>
          <p:cNvPr id="1441" name="Google Shape;1441;p51"/>
          <p:cNvGraphicFramePr/>
          <p:nvPr>
            <p:extLst>
              <p:ext uri="{D42A27DB-BD31-4B8C-83A1-F6EECF244321}">
                <p14:modId xmlns:p14="http://schemas.microsoft.com/office/powerpoint/2010/main" val="3083640664"/>
              </p:ext>
            </p:extLst>
          </p:nvPr>
        </p:nvGraphicFramePr>
        <p:xfrm>
          <a:off x="614902" y="221797"/>
          <a:ext cx="7914195" cy="4432535"/>
        </p:xfrm>
        <a:graphic>
          <a:graphicData uri="http://schemas.openxmlformats.org/drawingml/2006/table">
            <a:tbl>
              <a:tblPr>
                <a:noFill/>
                <a:tableStyleId>{E02171ED-E011-4443-ACEB-2280B5CF506E}</a:tableStyleId>
              </a:tblPr>
              <a:tblGrid>
                <a:gridCol w="2556620">
                  <a:extLst>
                    <a:ext uri="{9D8B030D-6E8A-4147-A177-3AD203B41FA5}">
                      <a16:colId xmlns:a16="http://schemas.microsoft.com/office/drawing/2014/main" val="20000"/>
                    </a:ext>
                  </a:extLst>
                </a:gridCol>
                <a:gridCol w="2608450">
                  <a:extLst>
                    <a:ext uri="{9D8B030D-6E8A-4147-A177-3AD203B41FA5}">
                      <a16:colId xmlns:a16="http://schemas.microsoft.com/office/drawing/2014/main" val="20001"/>
                    </a:ext>
                  </a:extLst>
                </a:gridCol>
                <a:gridCol w="2749125">
                  <a:extLst>
                    <a:ext uri="{9D8B030D-6E8A-4147-A177-3AD203B41FA5}">
                      <a16:colId xmlns:a16="http://schemas.microsoft.com/office/drawing/2014/main" val="20002"/>
                    </a:ext>
                  </a:extLst>
                </a:gridCol>
              </a:tblGrid>
              <a:tr h="607300">
                <a:tc>
                  <a:txBody>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Trường Hợp 1:  Khối trụ đứng thẳng lên 1 tọa độ [i, j]</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Montserrat"/>
                          <a:ea typeface="Montserrat"/>
                          <a:cs typeface="Montserrat"/>
                          <a:sym typeface="Montserrat"/>
                        </a:rPr>
                        <a:t>Trường Hợp 2: Khối trụ nằm dọc trên 2 tọa độ [i,  j] [i + 1, j]</a:t>
                      </a:r>
                      <a:endParaRPr b="1" dirty="0">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Montserrat"/>
                          <a:ea typeface="Montserrat"/>
                          <a:cs typeface="Montserrat"/>
                          <a:sym typeface="Montserrat"/>
                        </a:rPr>
                        <a:t>Trường hợp 3: Khối trụ nằm ngang trên 2 tọa độ [i, j] [i, j + 1]</a:t>
                      </a:r>
                      <a:endParaRPr b="1" dirty="0">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5517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UP: Tọa độ mới [i - 1, j] và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[i - 2,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UP: Tọa độ mới [i - 1,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UP: Tọa độ mới [i - 1, j]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563275">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DOWN: Tọa độ mới [i + 1, j] và [i + 2,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DOWN: Tọa độ mới [i + 2, j]</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DOWN: Tọa độ mới [i + 1, j]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595725">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RIGHT: Tọa độ mới [i, j + 1] và [i, j + 2]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RIGHT: Tọa độ mới [i, j + 1]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RIGHT: Tọa độ mới [i, j + 2]</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572575">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LEFT: Tọa độ mới [i, j - 1] và [i, j - 2]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LEFT: Tọa độ mới [i, j - 1] và [i + 1,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LEFT: Tọa độ mới [i, j - 1]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371300">
                <a:tc rowSpan="2" gridSpan="3">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Khối trụ sẽ mất hiệu lực khi rơi vào các trường hợp:</a:t>
                      </a:r>
                      <a:endParaRPr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dirty="0">
                          <a:solidFill>
                            <a:schemeClr val="dk1"/>
                          </a:solidFill>
                          <a:latin typeface="Montserrat"/>
                          <a:ea typeface="Montserrat"/>
                          <a:cs typeface="Montserrat"/>
                          <a:sym typeface="Montserrat"/>
                        </a:rPr>
                        <a:t>Tọa độ của khối vượt quá giới hạn kích thước của maps.</a:t>
                      </a:r>
                      <a:endParaRPr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dirty="0">
                          <a:solidFill>
                            <a:schemeClr val="dk1"/>
                          </a:solidFill>
                          <a:latin typeface="Montserrat"/>
                          <a:ea typeface="Montserrat"/>
                          <a:cs typeface="Montserrat"/>
                          <a:sym typeface="Montserrat"/>
                        </a:rPr>
                        <a:t>Tọa độ của khối rơi vào vị trí biên hoặc rỗng của maps (ngoại trừ lỗ thoát vị trí đích)</a:t>
                      </a:r>
                      <a:endParaRPr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dirty="0">
                          <a:solidFill>
                            <a:schemeClr val="dk1"/>
                          </a:solidFill>
                          <a:latin typeface="Montserrat"/>
                          <a:ea typeface="Montserrat"/>
                          <a:cs typeface="Montserrat"/>
                          <a:sym typeface="Montserrat"/>
                        </a:rPr>
                        <a:t>Khi khối trụ nằm đứng (Trường hợp 1) tại vị trí có lát gạch màu cam</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dirty="0">
                          <a:solidFill>
                            <a:schemeClr val="dk1"/>
                          </a:solidFill>
                          <a:latin typeface="Montserrat"/>
                          <a:ea typeface="Montserrat"/>
                          <a:cs typeface="Montserrat"/>
                          <a:sym typeface="Montserrat"/>
                        </a:rPr>
                        <a:t>Trạng thái đích là tọa độ của khối trụ trùng với tọa độ đích</a:t>
                      </a:r>
                      <a:endParaRPr dirty="0">
                        <a:solidFill>
                          <a:schemeClr val="dk1"/>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5"/>
                  </a:ext>
                </a:extLst>
              </a:tr>
              <a:tr h="882450">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bl>
          </a:graphicData>
        </a:graphic>
      </p:graphicFrame>
      <p:sp>
        <p:nvSpPr>
          <p:cNvPr id="1442" name="Google Shape;1442;p51"/>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52"/>
          <p:cNvSpPr txBox="1">
            <a:spLocks noGrp="1"/>
          </p:cNvSpPr>
          <p:nvPr>
            <p:ph type="subTitle" idx="1"/>
          </p:nvPr>
        </p:nvSpPr>
        <p:spPr>
          <a:xfrm>
            <a:off x="1774200" y="1740225"/>
            <a:ext cx="2797800" cy="67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Depth First Search</a:t>
            </a:r>
            <a:endParaRPr dirty="0">
              <a:solidFill>
                <a:schemeClr val="tx1"/>
              </a:solidFill>
            </a:endParaRPr>
          </a:p>
        </p:txBody>
      </p:sp>
      <p:sp>
        <p:nvSpPr>
          <p:cNvPr id="1449" name="Google Shape;1449;p52"/>
          <p:cNvSpPr txBox="1">
            <a:spLocks noGrp="1"/>
          </p:cNvSpPr>
          <p:nvPr>
            <p:ph type="subTitle" idx="2"/>
          </p:nvPr>
        </p:nvSpPr>
        <p:spPr>
          <a:xfrm>
            <a:off x="4128677" y="3091715"/>
            <a:ext cx="2487000" cy="531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chemeClr val="tx1"/>
                </a:solidFill>
              </a:rPr>
              <a:t>A* Search</a:t>
            </a:r>
            <a:endParaRPr sz="2000" b="1" dirty="0">
              <a:solidFill>
                <a:schemeClr val="tx1"/>
              </a:solidFill>
            </a:endParaRPr>
          </a:p>
        </p:txBody>
      </p:sp>
      <p:sp>
        <p:nvSpPr>
          <p:cNvPr id="1450" name="Google Shape;1450;p52"/>
          <p:cNvSpPr txBox="1">
            <a:spLocks noGrp="1"/>
          </p:cNvSpPr>
          <p:nvPr>
            <p:ph type="subTitle" idx="3"/>
          </p:nvPr>
        </p:nvSpPr>
        <p:spPr>
          <a:xfrm>
            <a:off x="5371582" y="1819387"/>
            <a:ext cx="3546600" cy="53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Breadth First Search</a:t>
            </a:r>
            <a:endParaRPr sz="2000" b="1" dirty="0"/>
          </a:p>
        </p:txBody>
      </p:sp>
      <p:sp>
        <p:nvSpPr>
          <p:cNvPr id="1448" name="Google Shape;1448;p52"/>
          <p:cNvSpPr txBox="1">
            <a:spLocks noGrp="1"/>
          </p:cNvSpPr>
          <p:nvPr>
            <p:ph type="title"/>
          </p:nvPr>
        </p:nvSpPr>
        <p:spPr>
          <a:xfrm>
            <a:off x="2539550" y="224225"/>
            <a:ext cx="5024700" cy="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Montserrat"/>
                <a:ea typeface="Montserrat"/>
                <a:cs typeface="Montserrat"/>
                <a:sym typeface="Montserrat"/>
              </a:rPr>
              <a:t>3. Giải Thuật</a:t>
            </a:r>
            <a:endParaRPr/>
          </a:p>
        </p:txBody>
      </p:sp>
      <p:sp>
        <p:nvSpPr>
          <p:cNvPr id="1458" name="Google Shape;1458;p5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452" name="Google Shape;1452;p52"/>
          <p:cNvSpPr/>
          <p:nvPr/>
        </p:nvSpPr>
        <p:spPr>
          <a:xfrm flipH="1">
            <a:off x="993627" y="1819387"/>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Montserrat"/>
                <a:ea typeface="Montserrat"/>
                <a:cs typeface="Montserrat"/>
                <a:sym typeface="Montserrat"/>
              </a:rPr>
              <a:t>1</a:t>
            </a:r>
            <a:endParaRPr dirty="0">
              <a:solidFill>
                <a:schemeClr val="accent5"/>
              </a:solidFill>
            </a:endParaRPr>
          </a:p>
        </p:txBody>
      </p:sp>
      <p:sp>
        <p:nvSpPr>
          <p:cNvPr id="1453" name="Google Shape;1453;p52"/>
          <p:cNvSpPr/>
          <p:nvPr/>
        </p:nvSpPr>
        <p:spPr>
          <a:xfrm flipH="1">
            <a:off x="3452452" y="3093298"/>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Montserrat"/>
                <a:ea typeface="Montserrat"/>
                <a:cs typeface="Montserrat"/>
                <a:sym typeface="Montserrat"/>
              </a:rPr>
              <a:t>3</a:t>
            </a:r>
            <a:endParaRPr dirty="0">
              <a:solidFill>
                <a:schemeClr val="accent5"/>
              </a:solidFill>
            </a:endParaRPr>
          </a:p>
        </p:txBody>
      </p:sp>
      <p:sp>
        <p:nvSpPr>
          <p:cNvPr id="1454" name="Google Shape;1454;p52"/>
          <p:cNvSpPr/>
          <p:nvPr/>
        </p:nvSpPr>
        <p:spPr>
          <a:xfrm flipH="1">
            <a:off x="4695952" y="18194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Montserrat"/>
                <a:ea typeface="Montserrat"/>
                <a:cs typeface="Montserrat"/>
                <a:sym typeface="Montserrat"/>
              </a:rPr>
              <a:t>2</a:t>
            </a:r>
            <a:endParaRPr dirty="0">
              <a:solidFill>
                <a:schemeClr val="accent5"/>
              </a:solidFill>
            </a:endParaRPr>
          </a:p>
        </p:txBody>
      </p:sp>
      <p:sp>
        <p:nvSpPr>
          <p:cNvPr id="1456" name="Google Shape;1456;p52"/>
          <p:cNvSpPr/>
          <p:nvPr/>
        </p:nvSpPr>
        <p:spPr>
          <a:xfrm>
            <a:off x="6386350" y="5143500"/>
            <a:ext cx="280775" cy="107300"/>
          </a:xfrm>
          <a:custGeom>
            <a:avLst/>
            <a:gdLst/>
            <a:ahLst/>
            <a:cxnLst/>
            <a:rect l="l" t="t" r="r" b="b"/>
            <a:pathLst>
              <a:path w="11231" h="4292" fill="none" extrusionOk="0">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rot="5400000">
            <a:off x="271162" y="2104137"/>
            <a:ext cx="280775" cy="107300"/>
          </a:xfrm>
          <a:custGeom>
            <a:avLst/>
            <a:gdLst/>
            <a:ahLst/>
            <a:cxnLst/>
            <a:rect l="l" t="t" r="r" b="b"/>
            <a:pathLst>
              <a:path w="11231" h="4292" fill="none" extrusionOk="0">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53"/>
          <p:cNvSpPr txBox="1">
            <a:spLocks noGrp="1"/>
          </p:cNvSpPr>
          <p:nvPr>
            <p:ph type="subTitle" idx="1"/>
          </p:nvPr>
        </p:nvSpPr>
        <p:spPr>
          <a:xfrm>
            <a:off x="634375" y="1994601"/>
            <a:ext cx="2577300" cy="20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Tìm kiếm theo chiều sâu (DFS) là một thuật toán duyệt hoặc tìm kiếm trên một cây đồ thị. Thuật toán khởi đầu tại gốc (hoặc chọn đỉnh nào đó coi như gốc ) và phát triển xa nhất có thể theo mỗi nhánh</a:t>
            </a:r>
            <a:endParaRPr dirty="0"/>
          </a:p>
        </p:txBody>
      </p:sp>
      <p:sp>
        <p:nvSpPr>
          <p:cNvPr id="1466" name="Google Shape;1466;p53"/>
          <p:cNvSpPr txBox="1">
            <a:spLocks noGrp="1"/>
          </p:cNvSpPr>
          <p:nvPr>
            <p:ph type="title"/>
          </p:nvPr>
        </p:nvSpPr>
        <p:spPr>
          <a:xfrm>
            <a:off x="634375" y="397251"/>
            <a:ext cx="24828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9900"/>
                </a:solidFill>
              </a:rPr>
              <a:t>Depth First Search</a:t>
            </a:r>
            <a:endParaRPr dirty="0">
              <a:solidFill>
                <a:srgbClr val="FF9900"/>
              </a:solidFill>
            </a:endParaRPr>
          </a:p>
        </p:txBody>
      </p:sp>
      <p:sp>
        <p:nvSpPr>
          <p:cNvPr id="1492" name="Google Shape;1492;p5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467" name="Google Shape;1467;p53"/>
          <p:cNvSpPr/>
          <p:nvPr/>
        </p:nvSpPr>
        <p:spPr>
          <a:xfrm>
            <a:off x="3339100" y="504400"/>
            <a:ext cx="5089500" cy="36138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53"/>
          <p:cNvGrpSpPr/>
          <p:nvPr/>
        </p:nvGrpSpPr>
        <p:grpSpPr>
          <a:xfrm>
            <a:off x="8034085" y="-9525"/>
            <a:ext cx="1240114" cy="1135083"/>
            <a:chOff x="8034085" y="-9525"/>
            <a:chExt cx="1240114" cy="1135083"/>
          </a:xfrm>
        </p:grpSpPr>
        <p:sp>
          <p:nvSpPr>
            <p:cNvPr id="1471" name="Google Shape;1471;p53"/>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3"/>
          <p:cNvGrpSpPr/>
          <p:nvPr/>
        </p:nvGrpSpPr>
        <p:grpSpPr>
          <a:xfrm rot="5400000">
            <a:off x="261135" y="257188"/>
            <a:ext cx="453975" cy="948400"/>
            <a:chOff x="7520035" y="2360625"/>
            <a:chExt cx="453975" cy="948400"/>
          </a:xfrm>
        </p:grpSpPr>
        <p:grpSp>
          <p:nvGrpSpPr>
            <p:cNvPr id="1475" name="Google Shape;1475;p53"/>
            <p:cNvGrpSpPr/>
            <p:nvPr/>
          </p:nvGrpSpPr>
          <p:grpSpPr>
            <a:xfrm flipH="1">
              <a:off x="7520885" y="2813700"/>
              <a:ext cx="453125" cy="495325"/>
              <a:chOff x="4291875" y="1071125"/>
              <a:chExt cx="453125" cy="495325"/>
            </a:xfrm>
          </p:grpSpPr>
          <p:sp>
            <p:nvSpPr>
              <p:cNvPr id="1476" name="Google Shape;1476;p53"/>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3"/>
            <p:cNvGrpSpPr/>
            <p:nvPr/>
          </p:nvGrpSpPr>
          <p:grpSpPr>
            <a:xfrm flipH="1">
              <a:off x="7520035" y="2360625"/>
              <a:ext cx="453975" cy="495325"/>
              <a:chOff x="4291875" y="618050"/>
              <a:chExt cx="453975" cy="495325"/>
            </a:xfrm>
          </p:grpSpPr>
          <p:sp>
            <p:nvSpPr>
              <p:cNvPr id="1485" name="Google Shape;1485;p53"/>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3"/>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3"/>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93" name="Google Shape;1493;p53"/>
          <p:cNvPicPr preferRelativeResize="0"/>
          <p:nvPr/>
        </p:nvPicPr>
        <p:blipFill>
          <a:blip r:embed="rId4">
            <a:alphaModFix/>
          </a:blip>
          <a:stretch>
            <a:fillRect/>
          </a:stretch>
        </p:blipFill>
        <p:spPr>
          <a:xfrm>
            <a:off x="3483491" y="691049"/>
            <a:ext cx="4800726" cy="3240500"/>
          </a:xfrm>
          <a:prstGeom prst="rect">
            <a:avLst/>
          </a:prstGeom>
          <a:noFill/>
          <a:ln>
            <a:noFill/>
          </a:ln>
        </p:spPr>
      </p:pic>
    </p:spTree>
    <p:custDataLst>
      <p:tags r:id="rId1"/>
    </p:custData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5"/>
                                        </p:tgtEl>
                                        <p:attrNameLst>
                                          <p:attrName>style.visibility</p:attrName>
                                        </p:attrNameLst>
                                      </p:cBhvr>
                                      <p:to>
                                        <p:strVal val="visible"/>
                                      </p:to>
                                    </p:set>
                                    <p:anim calcmode="lin" valueType="num">
                                      <p:cBhvr additive="base">
                                        <p:cTn id="7" dur="1000"/>
                                        <p:tgtEl>
                                          <p:spTgt spid="14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3"/>
                                        </p:tgtEl>
                                        <p:attrNameLst>
                                          <p:attrName>style.visibility</p:attrName>
                                        </p:attrNameLst>
                                      </p:cBhvr>
                                      <p:to>
                                        <p:strVal val="visible"/>
                                      </p:to>
                                    </p:set>
                                    <p:animEffect transition="in" filter="fade">
                                      <p:cBhvr>
                                        <p:cTn id="12" dur="1000"/>
                                        <p:tgtEl>
                                          <p:spTgt spid="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4"/>
          <p:cNvSpPr txBox="1">
            <a:spLocks noGrp="1"/>
          </p:cNvSpPr>
          <p:nvPr>
            <p:ph type="subTitle" idx="1"/>
          </p:nvPr>
        </p:nvSpPr>
        <p:spPr>
          <a:xfrm>
            <a:off x="587125" y="1967425"/>
            <a:ext cx="2577300" cy="23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Tìm kiếm theo chiều rộng (BFS) là một thuật toán tìm kiếm trong đồ thị trong đó việc tìm kiếm bắt đầu từ nút gốc và ưu tiên duyệt qua các nút liền kề trước khi mở rộng đến nút con.</a:t>
            </a:r>
            <a:endParaRPr dirty="0"/>
          </a:p>
        </p:txBody>
      </p:sp>
      <p:sp>
        <p:nvSpPr>
          <p:cNvPr id="1499" name="Google Shape;1499;p54"/>
          <p:cNvSpPr txBox="1">
            <a:spLocks noGrp="1"/>
          </p:cNvSpPr>
          <p:nvPr>
            <p:ph type="title"/>
          </p:nvPr>
        </p:nvSpPr>
        <p:spPr>
          <a:xfrm>
            <a:off x="823275" y="472860"/>
            <a:ext cx="24828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5"/>
                </a:solidFill>
              </a:rPr>
              <a:t>Breadth First Search</a:t>
            </a:r>
            <a:endParaRPr dirty="0">
              <a:solidFill>
                <a:schemeClr val="accent5"/>
              </a:solidFill>
            </a:endParaRPr>
          </a:p>
        </p:txBody>
      </p:sp>
      <p:sp>
        <p:nvSpPr>
          <p:cNvPr id="1525" name="Google Shape;1525;p5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500" name="Google Shape;1500;p54"/>
          <p:cNvSpPr/>
          <p:nvPr/>
        </p:nvSpPr>
        <p:spPr>
          <a:xfrm>
            <a:off x="3339100" y="504400"/>
            <a:ext cx="5089500" cy="3613800"/>
          </a:xfrm>
          <a:prstGeom prst="roundRect">
            <a:avLst>
              <a:gd name="adj" fmla="val 425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rot="5400000">
            <a:off x="4518350" y="4118350"/>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305125" y="1381275"/>
            <a:ext cx="107300" cy="281350"/>
          </a:xfrm>
          <a:custGeom>
            <a:avLst/>
            <a:gdLst/>
            <a:ahLst/>
            <a:cxnLst/>
            <a:rect l="l" t="t" r="r" b="b"/>
            <a:pathLst>
              <a:path w="4292" h="11254" fill="none" extrusionOk="0">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w="9700"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54"/>
          <p:cNvGrpSpPr/>
          <p:nvPr/>
        </p:nvGrpSpPr>
        <p:grpSpPr>
          <a:xfrm>
            <a:off x="8034085" y="-9525"/>
            <a:ext cx="1240114" cy="1135083"/>
            <a:chOff x="8034085" y="-9525"/>
            <a:chExt cx="1240114" cy="1135083"/>
          </a:xfrm>
        </p:grpSpPr>
        <p:sp>
          <p:nvSpPr>
            <p:cNvPr id="1504" name="Google Shape;1504;p54"/>
            <p:cNvSpPr/>
            <p:nvPr/>
          </p:nvSpPr>
          <p:spPr>
            <a:xfrm flipH="1">
              <a:off x="8510882" y="-9525"/>
              <a:ext cx="763317" cy="810113"/>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flipH="1">
              <a:off x="8034085" y="172019"/>
              <a:ext cx="946033" cy="953538"/>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flipH="1">
              <a:off x="8530941" y="172322"/>
              <a:ext cx="456670" cy="561988"/>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4"/>
          <p:cNvGrpSpPr/>
          <p:nvPr/>
        </p:nvGrpSpPr>
        <p:grpSpPr>
          <a:xfrm rot="5400000">
            <a:off x="261135" y="257188"/>
            <a:ext cx="453975" cy="948400"/>
            <a:chOff x="7520035" y="2360625"/>
            <a:chExt cx="453975" cy="948400"/>
          </a:xfrm>
        </p:grpSpPr>
        <p:grpSp>
          <p:nvGrpSpPr>
            <p:cNvPr id="1508" name="Google Shape;1508;p54"/>
            <p:cNvGrpSpPr/>
            <p:nvPr/>
          </p:nvGrpSpPr>
          <p:grpSpPr>
            <a:xfrm flipH="1">
              <a:off x="7520885" y="2813700"/>
              <a:ext cx="453125" cy="495325"/>
              <a:chOff x="4291875" y="1071125"/>
              <a:chExt cx="453125" cy="495325"/>
            </a:xfrm>
          </p:grpSpPr>
          <p:sp>
            <p:nvSpPr>
              <p:cNvPr id="1509" name="Google Shape;1509;p54"/>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54"/>
            <p:cNvGrpSpPr/>
            <p:nvPr/>
          </p:nvGrpSpPr>
          <p:grpSpPr>
            <a:xfrm flipH="1">
              <a:off x="7520035" y="2360625"/>
              <a:ext cx="453975" cy="495325"/>
              <a:chOff x="4291875" y="618050"/>
              <a:chExt cx="453975" cy="495325"/>
            </a:xfrm>
          </p:grpSpPr>
          <p:sp>
            <p:nvSpPr>
              <p:cNvPr id="1518" name="Google Shape;1518;p54"/>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26" name="Google Shape;1526;p54"/>
          <p:cNvPicPr preferRelativeResize="0"/>
          <p:nvPr/>
        </p:nvPicPr>
        <p:blipFill>
          <a:blip r:embed="rId4">
            <a:alphaModFix/>
          </a:blip>
          <a:stretch>
            <a:fillRect/>
          </a:stretch>
        </p:blipFill>
        <p:spPr>
          <a:xfrm>
            <a:off x="152400" y="4465075"/>
            <a:ext cx="9525" cy="9525"/>
          </a:xfrm>
          <a:prstGeom prst="rect">
            <a:avLst/>
          </a:prstGeom>
          <a:noFill/>
          <a:ln>
            <a:noFill/>
          </a:ln>
        </p:spPr>
      </p:pic>
      <p:pic>
        <p:nvPicPr>
          <p:cNvPr id="1527" name="Google Shape;1527;p54"/>
          <p:cNvPicPr preferRelativeResize="0"/>
          <p:nvPr/>
        </p:nvPicPr>
        <p:blipFill>
          <a:blip r:embed="rId5">
            <a:alphaModFix/>
          </a:blip>
          <a:stretch>
            <a:fillRect/>
          </a:stretch>
        </p:blipFill>
        <p:spPr>
          <a:xfrm>
            <a:off x="3416688" y="697375"/>
            <a:ext cx="4934325" cy="3227849"/>
          </a:xfrm>
          <a:prstGeom prst="rect">
            <a:avLst/>
          </a:prstGeom>
          <a:noFill/>
          <a:ln>
            <a:noFill/>
          </a:ln>
        </p:spPr>
      </p:pic>
    </p:spTree>
    <p:custDataLst>
      <p:tags r:id="rId1"/>
    </p:custData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8"/>
                                        </p:tgtEl>
                                        <p:attrNameLst>
                                          <p:attrName>style.visibility</p:attrName>
                                        </p:attrNameLst>
                                      </p:cBhvr>
                                      <p:to>
                                        <p:strVal val="visible"/>
                                      </p:to>
                                    </p:set>
                                    <p:anim calcmode="lin" valueType="num">
                                      <p:cBhvr additive="base">
                                        <p:cTn id="7" dur="1000"/>
                                        <p:tgtEl>
                                          <p:spTgt spid="149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7"/>
                                        </p:tgtEl>
                                        <p:attrNameLst>
                                          <p:attrName>style.visibility</p:attrName>
                                        </p:attrNameLst>
                                      </p:cBhvr>
                                      <p:to>
                                        <p:strVal val="visible"/>
                                      </p:to>
                                    </p:set>
                                    <p:animEffect transition="in" filter="fade">
                                      <p:cBhvr>
                                        <p:cTn id="12" dur="1000"/>
                                        <p:tgtEl>
                                          <p:spTgt spid="1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55"/>
          <p:cNvSpPr txBox="1">
            <a:spLocks noGrp="1"/>
          </p:cNvSpPr>
          <p:nvPr>
            <p:ph type="ctrTitle"/>
          </p:nvPr>
        </p:nvSpPr>
        <p:spPr>
          <a:xfrm>
            <a:off x="1669800" y="804169"/>
            <a:ext cx="5804400" cy="25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Search</a:t>
            </a:r>
            <a:endParaRPr dirty="0"/>
          </a:p>
        </p:txBody>
      </p:sp>
      <p:sp>
        <p:nvSpPr>
          <p:cNvPr id="1533" name="Google Shape;1533;p5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1534" name="Google Shape;1534;p55"/>
          <p:cNvGrpSpPr/>
          <p:nvPr/>
        </p:nvGrpSpPr>
        <p:grpSpPr>
          <a:xfrm>
            <a:off x="3753786" y="2598773"/>
            <a:ext cx="1636436" cy="1243820"/>
            <a:chOff x="2085450" y="2057100"/>
            <a:chExt cx="481900" cy="423500"/>
          </a:xfrm>
        </p:grpSpPr>
        <p:sp>
          <p:nvSpPr>
            <p:cNvPr id="1535" name="Google Shape;1535;p5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6" name="Google Shape;1536;p5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537;p5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56"/>
          <p:cNvSpPr/>
          <p:nvPr/>
        </p:nvSpPr>
        <p:spPr>
          <a:xfrm>
            <a:off x="3731550" y="239525"/>
            <a:ext cx="5307300" cy="4311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6"/>
          <p:cNvSpPr txBox="1">
            <a:spLocks noGrp="1"/>
          </p:cNvSpPr>
          <p:nvPr>
            <p:ph type="subTitle" idx="1"/>
          </p:nvPr>
        </p:nvSpPr>
        <p:spPr>
          <a:xfrm>
            <a:off x="32300" y="1403825"/>
            <a:ext cx="2907600" cy="5433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dirty="0"/>
              <a:t>Nguồn gốc</a:t>
            </a:r>
            <a:endParaRPr dirty="0"/>
          </a:p>
        </p:txBody>
      </p:sp>
      <p:sp>
        <p:nvSpPr>
          <p:cNvPr id="1546" name="Google Shape;1546;p56"/>
          <p:cNvSpPr txBox="1">
            <a:spLocks noGrp="1"/>
          </p:cNvSpPr>
          <p:nvPr>
            <p:ph type="subTitle" idx="2"/>
          </p:nvPr>
        </p:nvSpPr>
        <p:spPr>
          <a:xfrm>
            <a:off x="-243743" y="2395325"/>
            <a:ext cx="2907600" cy="5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Khái niệm</a:t>
            </a:r>
            <a:endParaRPr dirty="0"/>
          </a:p>
        </p:txBody>
      </p:sp>
      <p:sp>
        <p:nvSpPr>
          <p:cNvPr id="1550" name="Google Shape;1550;p56"/>
          <p:cNvSpPr txBox="1">
            <a:spLocks noGrp="1"/>
          </p:cNvSpPr>
          <p:nvPr>
            <p:ph type="subTitle" idx="3"/>
          </p:nvPr>
        </p:nvSpPr>
        <p:spPr>
          <a:xfrm>
            <a:off x="4000388" y="3073938"/>
            <a:ext cx="2907600" cy="5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accent3"/>
                </a:solidFill>
              </a:rPr>
              <a:t>f(n) = g(n) + h(n)</a:t>
            </a:r>
            <a:endParaRPr sz="2000" b="1" dirty="0">
              <a:solidFill>
                <a:schemeClr val="accent3"/>
              </a:solidFill>
            </a:endParaRPr>
          </a:p>
        </p:txBody>
      </p:sp>
      <p:sp>
        <p:nvSpPr>
          <p:cNvPr id="1547" name="Google Shape;1547;p56"/>
          <p:cNvSpPr txBox="1">
            <a:spLocks noGrp="1"/>
          </p:cNvSpPr>
          <p:nvPr>
            <p:ph type="subTitle" idx="4"/>
          </p:nvPr>
        </p:nvSpPr>
        <p:spPr>
          <a:xfrm>
            <a:off x="488013" y="1777025"/>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mô tả lần đầu vào năm 1968 bởi </a:t>
            </a:r>
            <a:r>
              <a:rPr lang="en" dirty="0">
                <a:solidFill>
                  <a:schemeClr val="tx1"/>
                </a:solidFill>
                <a:uFill>
                  <a:noFill/>
                </a:uFill>
                <a:hlinkClick r:id="rId4">
                  <a:extLst>
                    <a:ext uri="{A12FA001-AC4F-418D-AE19-62706E023703}">
                      <ahyp:hlinkClr xmlns:ahyp="http://schemas.microsoft.com/office/drawing/2018/hyperlinkcolor" val="tx"/>
                    </a:ext>
                  </a:extLst>
                </a:hlinkClick>
              </a:rPr>
              <a:t>Peter Hart</a:t>
            </a:r>
            <a:r>
              <a:rPr lang="en" dirty="0">
                <a:solidFill>
                  <a:schemeClr val="tx1"/>
                </a:solidFill>
              </a:rPr>
              <a:t>, </a:t>
            </a:r>
            <a:r>
              <a:rPr lang="en" dirty="0">
                <a:solidFill>
                  <a:schemeClr val="tx1"/>
                </a:solidFill>
                <a:uFill>
                  <a:noFill/>
                </a:uFill>
                <a:hlinkClick r:id="rId5">
                  <a:extLst>
                    <a:ext uri="{A12FA001-AC4F-418D-AE19-62706E023703}">
                      <ahyp:hlinkClr xmlns:ahyp="http://schemas.microsoft.com/office/drawing/2018/hyperlinkcolor" val="tx"/>
                    </a:ext>
                  </a:extLst>
                </a:hlinkClick>
              </a:rPr>
              <a:t>Nils Nilsson</a:t>
            </a:r>
            <a:r>
              <a:rPr lang="en" dirty="0">
                <a:solidFill>
                  <a:schemeClr val="tx1"/>
                </a:solidFill>
              </a:rPr>
              <a:t>, và </a:t>
            </a:r>
            <a:r>
              <a:rPr lang="en" dirty="0">
                <a:solidFill>
                  <a:schemeClr val="tx1"/>
                </a:solidFill>
                <a:uFill>
                  <a:noFill/>
                </a:uFill>
                <a:hlinkClick r:id="rId6">
                  <a:extLst>
                    <a:ext uri="{A12FA001-AC4F-418D-AE19-62706E023703}">
                      <ahyp:hlinkClr xmlns:ahyp="http://schemas.microsoft.com/office/drawing/2018/hyperlinkcolor" val="tx"/>
                    </a:ext>
                  </a:extLst>
                </a:hlinkClick>
              </a:rPr>
              <a:t>Bertram Raphael</a:t>
            </a:r>
            <a:endParaRPr dirty="0">
              <a:solidFill>
                <a:schemeClr val="tx1"/>
              </a:solidFill>
            </a:endParaRPr>
          </a:p>
        </p:txBody>
      </p:sp>
      <p:sp>
        <p:nvSpPr>
          <p:cNvPr id="1543" name="Google Shape;1543;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a:t>
            </a:r>
            <a:endParaRPr/>
          </a:p>
        </p:txBody>
      </p:sp>
      <p:sp>
        <p:nvSpPr>
          <p:cNvPr id="1545" name="Google Shape;1545;p5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548" name="Google Shape;1548;p56"/>
          <p:cNvSpPr txBox="1">
            <a:spLocks noGrp="1"/>
          </p:cNvSpPr>
          <p:nvPr>
            <p:ph type="subTitle" idx="4294967295"/>
          </p:nvPr>
        </p:nvSpPr>
        <p:spPr>
          <a:xfrm>
            <a:off x="427425" y="2819295"/>
            <a:ext cx="2908300" cy="14557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 A* là một loại thuật toán Best-First Search.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Các nút được lựa chọn thứ tự duyệt dựa trên giá trị của hàm f(n)</a:t>
            </a:r>
            <a:endParaRPr dirty="0"/>
          </a:p>
        </p:txBody>
      </p:sp>
      <p:pic>
        <p:nvPicPr>
          <p:cNvPr id="1549" name="Google Shape;1549;p56"/>
          <p:cNvPicPr preferRelativeResize="0"/>
          <p:nvPr/>
        </p:nvPicPr>
        <p:blipFill>
          <a:blip r:embed="rId7">
            <a:alphaModFix/>
          </a:blip>
          <a:stretch>
            <a:fillRect/>
          </a:stretch>
        </p:blipFill>
        <p:spPr>
          <a:xfrm>
            <a:off x="4006893" y="476145"/>
            <a:ext cx="4581525" cy="2343150"/>
          </a:xfrm>
          <a:prstGeom prst="rect">
            <a:avLst/>
          </a:prstGeom>
          <a:noFill/>
          <a:ln>
            <a:noFill/>
          </a:ln>
        </p:spPr>
      </p:pic>
      <p:pic>
        <p:nvPicPr>
          <p:cNvPr id="1551" name="Google Shape;1551;p56"/>
          <p:cNvPicPr preferRelativeResize="0"/>
          <p:nvPr/>
        </p:nvPicPr>
        <p:blipFill rotWithShape="1">
          <a:blip r:embed="rId8">
            <a:alphaModFix/>
          </a:blip>
          <a:srcRect l="65405" t="66465" b="-1750"/>
          <a:stretch/>
        </p:blipFill>
        <p:spPr>
          <a:xfrm>
            <a:off x="6908000" y="2105899"/>
            <a:ext cx="1648775" cy="2479377"/>
          </a:xfrm>
          <a:prstGeom prst="rect">
            <a:avLst/>
          </a:prstGeom>
          <a:noFill/>
          <a:ln>
            <a:noFill/>
          </a:ln>
        </p:spPr>
      </p:pic>
    </p:spTree>
    <p:custDataLst>
      <p:tags r:id="rId1"/>
    </p:custData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47"/>
                                        </p:tgtEl>
                                        <p:attrNameLst>
                                          <p:attrName>style.visibility</p:attrName>
                                        </p:attrNameLst>
                                      </p:cBhvr>
                                      <p:to>
                                        <p:strVal val="visible"/>
                                      </p:to>
                                    </p:set>
                                    <p:anim calcmode="lin" valueType="num">
                                      <p:cBhvr additive="base">
                                        <p:cTn id="7" dur="1000"/>
                                        <p:tgtEl>
                                          <p:spTgt spid="15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48"/>
                                        </p:tgtEl>
                                        <p:attrNameLst>
                                          <p:attrName>style.visibility</p:attrName>
                                        </p:attrNameLst>
                                      </p:cBhvr>
                                      <p:to>
                                        <p:strVal val="visible"/>
                                      </p:to>
                                    </p:set>
                                    <p:anim calcmode="lin" valueType="num">
                                      <p:cBhvr additive="base">
                                        <p:cTn id="12" dur="1000"/>
                                        <p:tgtEl>
                                          <p:spTgt spid="1548"/>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49"/>
                                        </p:tgtEl>
                                        <p:attrNameLst>
                                          <p:attrName>style.visibility</p:attrName>
                                        </p:attrNameLst>
                                      </p:cBhvr>
                                      <p:to>
                                        <p:strVal val="visible"/>
                                      </p:to>
                                    </p:set>
                                    <p:anim calcmode="lin" valueType="num">
                                      <p:cBhvr additive="base">
                                        <p:cTn id="15" dur="1000"/>
                                        <p:tgtEl>
                                          <p:spTgt spid="154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50"/>
                                        </p:tgtEl>
                                        <p:attrNameLst>
                                          <p:attrName>style.visibility</p:attrName>
                                        </p:attrNameLst>
                                      </p:cBhvr>
                                      <p:to>
                                        <p:strVal val="visible"/>
                                      </p:to>
                                    </p:set>
                                    <p:animEffect transition="in" filter="fade">
                                      <p:cBhvr>
                                        <p:cTn id="20" dur="1000"/>
                                        <p:tgtEl>
                                          <p:spTgt spid="1550"/>
                                        </p:tgtEl>
                                      </p:cBhvr>
                                    </p:animEffect>
                                  </p:childTnLst>
                                </p:cTn>
                              </p:par>
                              <p:par>
                                <p:cTn id="21" presetID="10" presetClass="entr" presetSubtype="0" fill="hold" nodeType="withEffect">
                                  <p:stCondLst>
                                    <p:cond delay="0"/>
                                  </p:stCondLst>
                                  <p:childTnLst>
                                    <p:set>
                                      <p:cBhvr>
                                        <p:cTn id="22" dur="1" fill="hold">
                                          <p:stCondLst>
                                            <p:cond delay="0"/>
                                          </p:stCondLst>
                                        </p:cTn>
                                        <p:tgtEl>
                                          <p:spTgt spid="1551"/>
                                        </p:tgtEl>
                                        <p:attrNameLst>
                                          <p:attrName>style.visibility</p:attrName>
                                        </p:attrNameLst>
                                      </p:cBhvr>
                                      <p:to>
                                        <p:strVal val="visible"/>
                                      </p:to>
                                    </p:set>
                                    <p:animEffect transition="in" filter="fade">
                                      <p:cBhvr>
                                        <p:cTn id="23" dur="1000"/>
                                        <p:tgtEl>
                                          <p:spTgt spid="1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aphicFrame>
        <p:nvGraphicFramePr>
          <p:cNvPr id="1143" name="Google Shape;1143;p35"/>
          <p:cNvGraphicFramePr/>
          <p:nvPr>
            <p:extLst>
              <p:ext uri="{D42A27DB-BD31-4B8C-83A1-F6EECF244321}">
                <p14:modId xmlns:p14="http://schemas.microsoft.com/office/powerpoint/2010/main" val="3775981433"/>
              </p:ext>
            </p:extLst>
          </p:nvPr>
        </p:nvGraphicFramePr>
        <p:xfrm>
          <a:off x="2632364" y="2063249"/>
          <a:ext cx="3394364" cy="1939636"/>
        </p:xfrm>
        <a:graphic>
          <a:graphicData uri="http://schemas.openxmlformats.org/drawingml/2006/table">
            <a:tbl>
              <a:tblPr>
                <a:noFill/>
                <a:tableStyleId>{E02171ED-E011-4443-ACEB-2280B5CF506E}</a:tableStyleId>
              </a:tblPr>
              <a:tblGrid>
                <a:gridCol w="3394364">
                  <a:extLst>
                    <a:ext uri="{9D8B030D-6E8A-4147-A177-3AD203B41FA5}">
                      <a16:colId xmlns:a16="http://schemas.microsoft.com/office/drawing/2014/main" val="20000"/>
                    </a:ext>
                  </a:extLst>
                </a:gridCol>
              </a:tblGrid>
              <a:tr h="641208">
                <a:tc>
                  <a:txBody>
                    <a:bodyPr/>
                    <a:lstStyle/>
                    <a:p>
                      <a:pPr marL="0" lvl="0" indent="0" algn="ctr" rtl="0">
                        <a:spcBef>
                          <a:spcPts val="0"/>
                        </a:spcBef>
                        <a:spcAft>
                          <a:spcPts val="0"/>
                        </a:spcAft>
                        <a:buNone/>
                      </a:pPr>
                      <a:r>
                        <a:rPr lang="vi-VN" sz="1300" b="1" dirty="0">
                          <a:solidFill>
                            <a:schemeClr val="tx1"/>
                          </a:solidFill>
                          <a:latin typeface="Montserrat"/>
                          <a:ea typeface="Montserrat"/>
                          <a:cs typeface="Montserrat"/>
                          <a:sym typeface="Montserrat"/>
                        </a:rPr>
                        <a:t>Phan Anh Tấn</a:t>
                      </a:r>
                      <a:endParaRPr sz="1300" b="1" dirty="0">
                        <a:solidFill>
                          <a:schemeClr val="tx1"/>
                        </a:solidFill>
                        <a:latin typeface="Montserrat"/>
                        <a:ea typeface="Montserrat"/>
                        <a:cs typeface="Montserrat"/>
                        <a:sym typeface="Montserrat"/>
                      </a:endParaRPr>
                    </a:p>
                  </a:txBody>
                  <a:tcPr marL="91425" marR="91425" marT="0" marB="0" anchor="ctr">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649214">
                <a:tc>
                  <a:txBody>
                    <a:bodyPr/>
                    <a:lstStyle/>
                    <a:p>
                      <a:pPr marL="0" lvl="0" indent="0" algn="ctr" rtl="0">
                        <a:spcBef>
                          <a:spcPts val="0"/>
                        </a:spcBef>
                        <a:spcAft>
                          <a:spcPts val="0"/>
                        </a:spcAft>
                        <a:buNone/>
                      </a:pPr>
                      <a:r>
                        <a:rPr lang="vi-VN" sz="1300" b="1" dirty="0">
                          <a:solidFill>
                            <a:schemeClr val="tx1"/>
                          </a:solidFill>
                          <a:latin typeface="Montserrat"/>
                          <a:ea typeface="Montserrat"/>
                          <a:cs typeface="Montserrat"/>
                          <a:sym typeface="Montserrat"/>
                        </a:rPr>
                        <a:t>Trần Văn Dũng</a:t>
                      </a:r>
                      <a:endParaRPr sz="1300" b="1" dirty="0">
                        <a:solidFill>
                          <a:schemeClr val="tx1"/>
                        </a:solidFill>
                        <a:latin typeface="Montserrat"/>
                        <a:ea typeface="Montserrat"/>
                        <a:cs typeface="Montserrat"/>
                        <a:sym typeface="Montserrat"/>
                      </a:endParaRPr>
                    </a:p>
                  </a:txBody>
                  <a:tcPr marL="91425" marR="91425" marT="0" marB="0" anchor="ctr">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649214">
                <a:tc>
                  <a:txBody>
                    <a:bodyPr/>
                    <a:lstStyle/>
                    <a:p>
                      <a:pPr marL="0" lvl="0" indent="0" algn="ctr" rtl="0">
                        <a:spcBef>
                          <a:spcPts val="0"/>
                        </a:spcBef>
                        <a:spcAft>
                          <a:spcPts val="0"/>
                        </a:spcAft>
                        <a:buNone/>
                      </a:pPr>
                      <a:r>
                        <a:rPr lang="vi-VN" sz="1300" b="1" dirty="0">
                          <a:solidFill>
                            <a:schemeClr val="tx1"/>
                          </a:solidFill>
                          <a:latin typeface="Montserrat"/>
                          <a:ea typeface="Montserrat"/>
                          <a:cs typeface="Montserrat"/>
                          <a:sym typeface="Montserrat"/>
                        </a:rPr>
                        <a:t>Lê Xuân Trường</a:t>
                      </a:r>
                      <a:endParaRPr sz="1300" b="1" dirty="0">
                        <a:solidFill>
                          <a:schemeClr val="tx1"/>
                        </a:solidFill>
                        <a:latin typeface="Montserrat"/>
                        <a:ea typeface="Montserrat"/>
                        <a:cs typeface="Montserrat"/>
                        <a:sym typeface="Montserrat"/>
                      </a:endParaRPr>
                    </a:p>
                  </a:txBody>
                  <a:tcPr marL="91425" marR="91425" marT="0" marB="0" anchor="ctr">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44" name="Google Shape;1144;p35"/>
          <p:cNvSpPr txBox="1"/>
          <p:nvPr/>
        </p:nvSpPr>
        <p:spPr>
          <a:xfrm>
            <a:off x="720000" y="1211800"/>
            <a:ext cx="7704000" cy="369900"/>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 sz="1000">
                <a:solidFill>
                  <a:schemeClr val="lt1"/>
                </a:solidFill>
                <a:latin typeface="Montserrat"/>
                <a:ea typeface="Montserrat"/>
                <a:cs typeface="Montserrat"/>
                <a:sym typeface="Montserrat"/>
              </a:rPr>
              <a:t>Bài toán BLOXORZ</a:t>
            </a:r>
            <a:endParaRPr sz="1000">
              <a:solidFill>
                <a:schemeClr val="lt1"/>
              </a:solidFill>
              <a:latin typeface="Montserrat"/>
              <a:ea typeface="Montserrat"/>
              <a:cs typeface="Montserrat"/>
              <a:sym typeface="Montserrat"/>
            </a:endParaRPr>
          </a:p>
        </p:txBody>
      </p:sp>
      <p:sp>
        <p:nvSpPr>
          <p:cNvPr id="1145" name="Google Shape;1145;p35"/>
          <p:cNvSpPr/>
          <p:nvPr/>
        </p:nvSpPr>
        <p:spPr>
          <a:xfrm flipH="1">
            <a:off x="7655110" y="5350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46" name="Google Shape;1146;p35"/>
          <p:cNvSpPr/>
          <p:nvPr/>
        </p:nvSpPr>
        <p:spPr>
          <a:xfrm flipH="1">
            <a:off x="7968960" y="8494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47" name="Google Shape;1147;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a:ea typeface="Montserrat"/>
                <a:cs typeface="Montserrat"/>
                <a:sym typeface="Montserrat"/>
              </a:rPr>
              <a:t>Thành viên</a:t>
            </a:r>
            <a:endParaRPr sz="3000" dirty="0">
              <a:solidFill>
                <a:schemeClr val="lt1"/>
              </a:solidFill>
              <a:latin typeface="Montserrat"/>
              <a:ea typeface="Montserrat"/>
              <a:cs typeface="Montserrat"/>
              <a:sym typeface="Montserrat"/>
            </a:endParaRPr>
          </a:p>
        </p:txBody>
      </p:sp>
      <p:sp>
        <p:nvSpPr>
          <p:cNvPr id="1148" name="Google Shape;1148;p3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542;p56">
            <a:extLst>
              <a:ext uri="{FF2B5EF4-FFF2-40B4-BE49-F238E27FC236}">
                <a16:creationId xmlns:a16="http://schemas.microsoft.com/office/drawing/2014/main" id="{00401FC8-A814-0B13-1C91-4348D24A495D}"/>
              </a:ext>
            </a:extLst>
          </p:cNvPr>
          <p:cNvSpPr/>
          <p:nvPr/>
        </p:nvSpPr>
        <p:spPr>
          <a:xfrm>
            <a:off x="3643388" y="1210248"/>
            <a:ext cx="3717477" cy="1766666"/>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42;p56">
            <a:extLst>
              <a:ext uri="{FF2B5EF4-FFF2-40B4-BE49-F238E27FC236}">
                <a16:creationId xmlns:a16="http://schemas.microsoft.com/office/drawing/2014/main" id="{E69CB4F7-CA7D-86BE-6473-CDF9EBF734A0}"/>
              </a:ext>
            </a:extLst>
          </p:cNvPr>
          <p:cNvSpPr/>
          <p:nvPr/>
        </p:nvSpPr>
        <p:spPr>
          <a:xfrm>
            <a:off x="1163929" y="3175352"/>
            <a:ext cx="2607000" cy="1255973"/>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4" name="Google Shape;1542;p56">
            <a:extLst>
              <a:ext uri="{FF2B5EF4-FFF2-40B4-BE49-F238E27FC236}">
                <a16:creationId xmlns:a16="http://schemas.microsoft.com/office/drawing/2014/main" id="{ECD3322D-6B9A-84A0-CB23-CB8C375AD7F9}"/>
              </a:ext>
            </a:extLst>
          </p:cNvPr>
          <p:cNvSpPr/>
          <p:nvPr/>
        </p:nvSpPr>
        <p:spPr>
          <a:xfrm>
            <a:off x="6233598" y="3163503"/>
            <a:ext cx="2432420" cy="1328787"/>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542;p56">
            <a:extLst>
              <a:ext uri="{FF2B5EF4-FFF2-40B4-BE49-F238E27FC236}">
                <a16:creationId xmlns:a16="http://schemas.microsoft.com/office/drawing/2014/main" id="{784E1D0D-8898-6128-D460-539EBFA0464D}"/>
              </a:ext>
            </a:extLst>
          </p:cNvPr>
          <p:cNvSpPr/>
          <p:nvPr/>
        </p:nvSpPr>
        <p:spPr>
          <a:xfrm>
            <a:off x="393765" y="1662868"/>
            <a:ext cx="2226892" cy="1336641"/>
          </a:xfrm>
          <a:prstGeom prst="roundRect">
            <a:avLst>
              <a:gd name="adj" fmla="val 16667"/>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6" name="Title 5">
            <a:extLst>
              <a:ext uri="{FF2B5EF4-FFF2-40B4-BE49-F238E27FC236}">
                <a16:creationId xmlns:a16="http://schemas.microsoft.com/office/drawing/2014/main" id="{C9971D06-C502-9514-26B1-8AF9BCDB04B9}"/>
              </a:ext>
            </a:extLst>
          </p:cNvPr>
          <p:cNvSpPr>
            <a:spLocks noGrp="1"/>
          </p:cNvSpPr>
          <p:nvPr>
            <p:ph type="title"/>
          </p:nvPr>
        </p:nvSpPr>
        <p:spPr/>
        <p:txBody>
          <a:bodyPr/>
          <a:lstStyle/>
          <a:p>
            <a:r>
              <a:rPr lang="vi-VN" dirty="0"/>
              <a:t>A* Search</a:t>
            </a:r>
            <a:endParaRPr lang="en-US" dirty="0"/>
          </a:p>
        </p:txBody>
      </p:sp>
      <p:sp>
        <p:nvSpPr>
          <p:cNvPr id="7" name="Slide Number Placeholder 6">
            <a:extLst>
              <a:ext uri="{FF2B5EF4-FFF2-40B4-BE49-F238E27FC236}">
                <a16:creationId xmlns:a16="http://schemas.microsoft.com/office/drawing/2014/main" id="{50B48F70-9892-996B-B1B1-E02AA823D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8" name="TextBox 7">
            <a:extLst>
              <a:ext uri="{FF2B5EF4-FFF2-40B4-BE49-F238E27FC236}">
                <a16:creationId xmlns:a16="http://schemas.microsoft.com/office/drawing/2014/main" id="{79FC7D0E-7285-2CDF-476F-916965836BD9}"/>
              </a:ext>
            </a:extLst>
          </p:cNvPr>
          <p:cNvSpPr txBox="1"/>
          <p:nvPr/>
        </p:nvSpPr>
        <p:spPr>
          <a:xfrm>
            <a:off x="356695" y="1782708"/>
            <a:ext cx="2226892" cy="923330"/>
          </a:xfrm>
          <a:prstGeom prst="rect">
            <a:avLst/>
          </a:prstGeom>
          <a:noFill/>
        </p:spPr>
        <p:txBody>
          <a:bodyPr wrap="none" rtlCol="0">
            <a:spAutoFit/>
          </a:bodyPr>
          <a:lstStyle/>
          <a:p>
            <a:pPr algn="ctr"/>
            <a:r>
              <a:rPr lang="vi-VN" b="1" dirty="0">
                <a:solidFill>
                  <a:schemeClr val="accent6"/>
                </a:solidFill>
              </a:rPr>
              <a:t>Init </a:t>
            </a:r>
          </a:p>
          <a:p>
            <a:pPr marL="285750" indent="-285750" algn="ctr">
              <a:buFontTx/>
              <a:buChar char="-"/>
            </a:pPr>
            <a:r>
              <a:rPr lang="vi-VN" dirty="0">
                <a:solidFill>
                  <a:schemeClr val="bg1"/>
                </a:solidFill>
              </a:rPr>
              <a:t>Khởi tạo openlist</a:t>
            </a:r>
          </a:p>
          <a:p>
            <a:pPr marL="285750" indent="-285750" algn="ctr">
              <a:buFontTx/>
              <a:buChar char="-"/>
            </a:pPr>
            <a:r>
              <a:rPr lang="vi-VN" dirty="0">
                <a:solidFill>
                  <a:schemeClr val="bg1"/>
                </a:solidFill>
              </a:rPr>
              <a:t>Khởi tạo closelist</a:t>
            </a:r>
            <a:endParaRPr lang="en-US" dirty="0">
              <a:solidFill>
                <a:schemeClr val="bg1"/>
              </a:solidFill>
            </a:endParaRPr>
          </a:p>
        </p:txBody>
      </p:sp>
      <p:sp>
        <p:nvSpPr>
          <p:cNvPr id="9" name="TextBox 8">
            <a:extLst>
              <a:ext uri="{FF2B5EF4-FFF2-40B4-BE49-F238E27FC236}">
                <a16:creationId xmlns:a16="http://schemas.microsoft.com/office/drawing/2014/main" id="{78E3E2A7-1B2C-C7CC-4474-238D3A7D86AB}"/>
              </a:ext>
            </a:extLst>
          </p:cNvPr>
          <p:cNvSpPr txBox="1"/>
          <p:nvPr/>
        </p:nvSpPr>
        <p:spPr>
          <a:xfrm>
            <a:off x="1106113" y="3203175"/>
            <a:ext cx="2574268" cy="1200329"/>
          </a:xfrm>
          <a:prstGeom prst="rect">
            <a:avLst/>
          </a:prstGeom>
          <a:noFill/>
        </p:spPr>
        <p:txBody>
          <a:bodyPr wrap="square" rtlCol="0">
            <a:spAutoFit/>
          </a:bodyPr>
          <a:lstStyle/>
          <a:p>
            <a:pPr algn="ctr"/>
            <a:r>
              <a:rPr lang="vi-VN" b="1" dirty="0">
                <a:solidFill>
                  <a:schemeClr val="accent6"/>
                </a:solidFill>
              </a:rPr>
              <a:t>Get best child</a:t>
            </a:r>
          </a:p>
          <a:p>
            <a:pPr marL="285750" indent="-285750">
              <a:buFontTx/>
              <a:buChar char="-"/>
            </a:pPr>
            <a:r>
              <a:rPr lang="vi-VN" dirty="0">
                <a:solidFill>
                  <a:schemeClr val="bg1"/>
                </a:solidFill>
              </a:rPr>
              <a:t>Chọn con tốt nhất từ</a:t>
            </a:r>
            <a:br>
              <a:rPr lang="vi-VN" dirty="0">
                <a:solidFill>
                  <a:schemeClr val="bg1"/>
                </a:solidFill>
              </a:rPr>
            </a:br>
            <a:r>
              <a:rPr lang="vi-VN" dirty="0">
                <a:solidFill>
                  <a:schemeClr val="bg1"/>
                </a:solidFill>
              </a:rPr>
              <a:t> hàng đợi ưu tiên</a:t>
            </a:r>
          </a:p>
          <a:p>
            <a:pPr marL="285750" indent="-285750">
              <a:buFontTx/>
              <a:buChar char="-"/>
            </a:pPr>
            <a:r>
              <a:rPr lang="vi-VN" dirty="0">
                <a:solidFill>
                  <a:schemeClr val="bg1"/>
                </a:solidFill>
              </a:rPr>
              <a:t>Cập nhật closelist</a:t>
            </a:r>
            <a:endParaRPr lang="en-US" dirty="0">
              <a:solidFill>
                <a:schemeClr val="bg1"/>
              </a:solidFill>
            </a:endParaRPr>
          </a:p>
        </p:txBody>
      </p:sp>
      <p:sp>
        <p:nvSpPr>
          <p:cNvPr id="10" name="TextBox 9">
            <a:extLst>
              <a:ext uri="{FF2B5EF4-FFF2-40B4-BE49-F238E27FC236}">
                <a16:creationId xmlns:a16="http://schemas.microsoft.com/office/drawing/2014/main" id="{B3CC523A-44FA-8B8C-15A6-3A30337CCE47}"/>
              </a:ext>
            </a:extLst>
          </p:cNvPr>
          <p:cNvSpPr txBox="1"/>
          <p:nvPr/>
        </p:nvSpPr>
        <p:spPr>
          <a:xfrm>
            <a:off x="3576126" y="1185226"/>
            <a:ext cx="3852000" cy="1773496"/>
          </a:xfrm>
          <a:prstGeom prst="rect">
            <a:avLst/>
          </a:prstGeom>
          <a:noFill/>
        </p:spPr>
        <p:txBody>
          <a:bodyPr wrap="square" rtlCol="0">
            <a:spAutoFit/>
          </a:bodyPr>
          <a:lstStyle/>
          <a:p>
            <a:pPr algn="ctr"/>
            <a:r>
              <a:rPr lang="vi-VN" b="1" dirty="0">
                <a:solidFill>
                  <a:schemeClr val="accent6"/>
                </a:solidFill>
              </a:rPr>
              <a:t>Check all child </a:t>
            </a:r>
          </a:p>
          <a:p>
            <a:pPr marL="285750" indent="-285750">
              <a:buFontTx/>
              <a:buChar char="-"/>
            </a:pPr>
            <a:r>
              <a:rPr lang="vi-VN" dirty="0">
                <a:solidFill>
                  <a:schemeClr val="bg1"/>
                </a:solidFill>
              </a:rPr>
              <a:t>Sinh ra toàn bộ con từ node</a:t>
            </a:r>
          </a:p>
          <a:p>
            <a:pPr marL="285750" indent="-285750">
              <a:buFontTx/>
              <a:buChar char="-"/>
            </a:pPr>
            <a:r>
              <a:rPr lang="vi-VN" dirty="0">
                <a:solidFill>
                  <a:schemeClr val="bg1"/>
                </a:solidFill>
              </a:rPr>
              <a:t>Kiểm tra node con có là mục tiêu </a:t>
            </a:r>
          </a:p>
          <a:p>
            <a:pPr marL="285750" indent="-285750">
              <a:buFontTx/>
              <a:buChar char="-"/>
            </a:pPr>
            <a:r>
              <a:rPr lang="vi-VN" dirty="0">
                <a:solidFill>
                  <a:schemeClr val="bg1"/>
                </a:solidFill>
              </a:rPr>
              <a:t>Tính f(x) cho toàn bộ con</a:t>
            </a:r>
          </a:p>
          <a:p>
            <a:pPr marL="285750" indent="-285750">
              <a:buFontTx/>
              <a:buChar char="-"/>
            </a:pPr>
            <a:r>
              <a:rPr lang="vi-VN" dirty="0">
                <a:solidFill>
                  <a:schemeClr val="bg1"/>
                </a:solidFill>
              </a:rPr>
              <a:t>Kiểm tra đã đi qua chưa và add </a:t>
            </a:r>
            <a:br>
              <a:rPr lang="vi-VN" dirty="0">
                <a:solidFill>
                  <a:schemeClr val="bg1"/>
                </a:solidFill>
              </a:rPr>
            </a:br>
            <a:r>
              <a:rPr lang="vi-VN" dirty="0">
                <a:solidFill>
                  <a:schemeClr val="bg1"/>
                </a:solidFill>
              </a:rPr>
              <a:t>vào openlist</a:t>
            </a:r>
            <a:endParaRPr lang="en-US" dirty="0">
              <a:solidFill>
                <a:schemeClr val="bg1"/>
              </a:solidFill>
            </a:endParaRPr>
          </a:p>
        </p:txBody>
      </p:sp>
      <p:sp>
        <p:nvSpPr>
          <p:cNvPr id="11" name="TextBox 10">
            <a:extLst>
              <a:ext uri="{FF2B5EF4-FFF2-40B4-BE49-F238E27FC236}">
                <a16:creationId xmlns:a16="http://schemas.microsoft.com/office/drawing/2014/main" id="{CAAF82C3-A5E0-0ADD-8EFB-8B0867145BE7}"/>
              </a:ext>
            </a:extLst>
          </p:cNvPr>
          <p:cNvSpPr txBox="1"/>
          <p:nvPr/>
        </p:nvSpPr>
        <p:spPr>
          <a:xfrm>
            <a:off x="6324146" y="3223125"/>
            <a:ext cx="2341872" cy="1200329"/>
          </a:xfrm>
          <a:prstGeom prst="rect">
            <a:avLst/>
          </a:prstGeom>
          <a:noFill/>
        </p:spPr>
        <p:txBody>
          <a:bodyPr wrap="square" rtlCol="0">
            <a:spAutoFit/>
          </a:bodyPr>
          <a:lstStyle/>
          <a:p>
            <a:pPr algn="ctr"/>
            <a:r>
              <a:rPr lang="vi-VN" b="1" dirty="0">
                <a:solidFill>
                  <a:schemeClr val="accent6"/>
                </a:solidFill>
              </a:rPr>
              <a:t>Return Goal</a:t>
            </a:r>
          </a:p>
          <a:p>
            <a:pPr marL="285750" indent="-285750">
              <a:buFontTx/>
              <a:buChar char="-"/>
            </a:pPr>
            <a:r>
              <a:rPr lang="vi-VN" dirty="0">
                <a:solidFill>
                  <a:schemeClr val="bg1"/>
                </a:solidFill>
              </a:rPr>
              <a:t>Trả về kết quả</a:t>
            </a:r>
          </a:p>
          <a:p>
            <a:r>
              <a:rPr lang="vi-VN" dirty="0">
                <a:solidFill>
                  <a:schemeClr val="bg1"/>
                </a:solidFill>
              </a:rPr>
              <a:t>các dạng chuỗi các</a:t>
            </a:r>
            <a:br>
              <a:rPr lang="vi-VN" dirty="0">
                <a:solidFill>
                  <a:schemeClr val="bg1"/>
                </a:solidFill>
              </a:rPr>
            </a:br>
            <a:r>
              <a:rPr lang="vi-VN" dirty="0">
                <a:solidFill>
                  <a:schemeClr val="bg1"/>
                </a:solidFill>
              </a:rPr>
              <a:t>bước đi</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01D7C46E-BD49-5944-C573-00F4D4FA8FF6}"/>
              </a:ext>
            </a:extLst>
          </p:cNvPr>
          <p:cNvCxnSpPr>
            <a:cxnSpLocks/>
          </p:cNvCxnSpPr>
          <p:nvPr/>
        </p:nvCxnSpPr>
        <p:spPr>
          <a:xfrm flipV="1">
            <a:off x="457200" y="3042447"/>
            <a:ext cx="8099584" cy="211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Oval 18">
            <a:extLst>
              <a:ext uri="{FF2B5EF4-FFF2-40B4-BE49-F238E27FC236}">
                <a16:creationId xmlns:a16="http://schemas.microsoft.com/office/drawing/2014/main" id="{A7548B88-9D21-DAED-F5D2-5C2030C4A994}"/>
              </a:ext>
            </a:extLst>
          </p:cNvPr>
          <p:cNvSpPr/>
          <p:nvPr/>
        </p:nvSpPr>
        <p:spPr>
          <a:xfrm>
            <a:off x="1335588" y="2966897"/>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8BBB8F2-1B09-BFB7-0729-C662642B55BE}"/>
              </a:ext>
            </a:extLst>
          </p:cNvPr>
          <p:cNvSpPr/>
          <p:nvPr/>
        </p:nvSpPr>
        <p:spPr>
          <a:xfrm>
            <a:off x="2306656" y="2976914"/>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70D35C2-4C86-E8AB-2143-0B685D648C58}"/>
              </a:ext>
            </a:extLst>
          </p:cNvPr>
          <p:cNvSpPr/>
          <p:nvPr/>
        </p:nvSpPr>
        <p:spPr>
          <a:xfrm>
            <a:off x="5431720" y="2933700"/>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634EEFA-95EF-B454-F650-DDB944283CF5}"/>
              </a:ext>
            </a:extLst>
          </p:cNvPr>
          <p:cNvSpPr/>
          <p:nvPr/>
        </p:nvSpPr>
        <p:spPr>
          <a:xfrm>
            <a:off x="7341535" y="2949258"/>
            <a:ext cx="173182" cy="1745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289294"/>
      </p:ext>
    </p:extLst>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7"/>
        <p:cNvGrpSpPr/>
        <p:nvPr/>
      </p:nvGrpSpPr>
      <p:grpSpPr>
        <a:xfrm>
          <a:off x="0" y="0"/>
          <a:ext cx="0" cy="0"/>
          <a:chOff x="0" y="0"/>
          <a:chExt cx="0" cy="0"/>
        </a:xfrm>
      </p:grpSpPr>
      <p:sp>
        <p:nvSpPr>
          <p:cNvPr id="1838" name="Google Shape;1838;p80"/>
          <p:cNvSpPr txBox="1">
            <a:spLocks noGrp="1"/>
          </p:cNvSpPr>
          <p:nvPr>
            <p:ph type="title"/>
          </p:nvPr>
        </p:nvSpPr>
        <p:spPr>
          <a:xfrm>
            <a:off x="2677077" y="2038399"/>
            <a:ext cx="2818708" cy="676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5"/>
                </a:solidFill>
                <a:latin typeface="Montserrat"/>
                <a:ea typeface="Montserrat"/>
                <a:cs typeface="Montserrat"/>
                <a:sym typeface="Montserrat"/>
              </a:rPr>
              <a:t>4. Demo </a:t>
            </a:r>
            <a:endParaRPr sz="3200" b="1" dirty="0">
              <a:solidFill>
                <a:schemeClr val="accent5"/>
              </a:solidFill>
              <a:latin typeface="Montserrat"/>
              <a:ea typeface="Montserrat"/>
              <a:cs typeface="Montserrat"/>
              <a:sym typeface="Montserrat"/>
            </a:endParaRPr>
          </a:p>
        </p:txBody>
      </p:sp>
      <p:sp>
        <p:nvSpPr>
          <p:cNvPr id="1876" name="Google Shape;1876;p8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839" name="Google Shape;1839;p80"/>
          <p:cNvSpPr/>
          <p:nvPr/>
        </p:nvSpPr>
        <p:spPr>
          <a:xfrm flipH="1">
            <a:off x="8024775"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0" name="Google Shape;1840;p80"/>
          <p:cNvCxnSpPr/>
          <p:nvPr/>
        </p:nvCxnSpPr>
        <p:spPr>
          <a:xfrm>
            <a:off x="7521575" y="4675675"/>
            <a:ext cx="514500" cy="0"/>
          </a:xfrm>
          <a:prstGeom prst="straightConnector1">
            <a:avLst/>
          </a:prstGeom>
          <a:noFill/>
          <a:ln w="9525" cap="flat" cmpd="sng">
            <a:solidFill>
              <a:schemeClr val="lt1"/>
            </a:solidFill>
            <a:prstDash val="solid"/>
            <a:round/>
            <a:headEnd type="none" w="med" len="med"/>
            <a:tailEnd type="none" w="med" len="med"/>
          </a:ln>
        </p:spPr>
      </p:cxnSp>
      <p:sp>
        <p:nvSpPr>
          <p:cNvPr id="1841" name="Google Shape;1841;p80"/>
          <p:cNvSpPr/>
          <p:nvPr/>
        </p:nvSpPr>
        <p:spPr>
          <a:xfrm flipH="1">
            <a:off x="7507315" y="3426657"/>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0"/>
          <p:cNvSpPr/>
          <p:nvPr/>
        </p:nvSpPr>
        <p:spPr>
          <a:xfrm flipH="1">
            <a:off x="328210" y="3776725"/>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0"/>
          <p:cNvSpPr/>
          <p:nvPr/>
        </p:nvSpPr>
        <p:spPr>
          <a:xfrm flipH="1">
            <a:off x="642060" y="4091150"/>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0"/>
          <p:cNvSpPr/>
          <p:nvPr/>
        </p:nvSpPr>
        <p:spPr>
          <a:xfrm>
            <a:off x="-176550" y="-9525"/>
            <a:ext cx="1451725" cy="1540725"/>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0"/>
          <p:cNvSpPr/>
          <p:nvPr/>
        </p:nvSpPr>
        <p:spPr>
          <a:xfrm>
            <a:off x="382675" y="335700"/>
            <a:ext cx="1799225" cy="1813500"/>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0"/>
          <p:cNvSpPr/>
          <p:nvPr/>
        </p:nvSpPr>
        <p:spPr>
          <a:xfrm>
            <a:off x="368425" y="336275"/>
            <a:ext cx="868525" cy="1068825"/>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0"/>
          <p:cNvSpPr/>
          <p:nvPr/>
        </p:nvSpPr>
        <p:spPr>
          <a:xfrm>
            <a:off x="7818400" y="-9525"/>
            <a:ext cx="1325600" cy="2199800"/>
          </a:xfrm>
          <a:custGeom>
            <a:avLst/>
            <a:gdLst/>
            <a:ahLst/>
            <a:cxnLst/>
            <a:rect l="l" t="t" r="r" b="b"/>
            <a:pathLst>
              <a:path w="53024" h="87992" extrusionOk="0">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0"/>
          <p:cNvSpPr/>
          <p:nvPr/>
        </p:nvSpPr>
        <p:spPr>
          <a:xfrm>
            <a:off x="7519950" y="259800"/>
            <a:ext cx="1325600" cy="2199825"/>
          </a:xfrm>
          <a:custGeom>
            <a:avLst/>
            <a:gdLst/>
            <a:ahLst/>
            <a:cxnLst/>
            <a:rect l="l" t="t" r="r" b="b"/>
            <a:pathLst>
              <a:path w="53024" h="87993" fill="none" extrusionOk="0">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0"/>
          <p:cNvSpPr/>
          <p:nvPr/>
        </p:nvSpPr>
        <p:spPr>
          <a:xfrm>
            <a:off x="8182450" y="259825"/>
            <a:ext cx="25" cy="2199757"/>
          </a:xfrm>
          <a:custGeom>
            <a:avLst/>
            <a:gdLst/>
            <a:ahLst/>
            <a:cxnLst/>
            <a:rect l="l" t="t" r="r" b="b"/>
            <a:pathLst>
              <a:path w="1" h="91485" fill="none" extrusionOk="0">
                <a:moveTo>
                  <a:pt x="1" y="91484"/>
                </a:moveTo>
                <a:lnTo>
                  <a:pt x="1"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0" name="Google Shape;1850;p80"/>
          <p:cNvCxnSpPr/>
          <p:nvPr/>
        </p:nvCxnSpPr>
        <p:spPr>
          <a:xfrm>
            <a:off x="7521575" y="370840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1" name="Google Shape;1851;p80"/>
          <p:cNvCxnSpPr/>
          <p:nvPr/>
        </p:nvCxnSpPr>
        <p:spPr>
          <a:xfrm>
            <a:off x="7521575" y="390185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2" name="Google Shape;1852;p80"/>
          <p:cNvCxnSpPr/>
          <p:nvPr/>
        </p:nvCxnSpPr>
        <p:spPr>
          <a:xfrm>
            <a:off x="7521575" y="409531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3" name="Google Shape;1853;p80"/>
          <p:cNvCxnSpPr/>
          <p:nvPr/>
        </p:nvCxnSpPr>
        <p:spPr>
          <a:xfrm>
            <a:off x="7510275" y="428876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54" name="Google Shape;1854;p80"/>
          <p:cNvCxnSpPr/>
          <p:nvPr/>
        </p:nvCxnSpPr>
        <p:spPr>
          <a:xfrm>
            <a:off x="7521575" y="4482220"/>
            <a:ext cx="514500" cy="0"/>
          </a:xfrm>
          <a:prstGeom prst="straightConnector1">
            <a:avLst/>
          </a:prstGeom>
          <a:noFill/>
          <a:ln w="9525" cap="flat" cmpd="sng">
            <a:solidFill>
              <a:schemeClr val="lt1"/>
            </a:solidFill>
            <a:prstDash val="solid"/>
            <a:round/>
            <a:headEnd type="none" w="med" len="med"/>
            <a:tailEnd type="none" w="med" len="med"/>
          </a:ln>
        </p:spPr>
      </p:cxnSp>
      <p:sp>
        <p:nvSpPr>
          <p:cNvPr id="1877" name="Google Shape;1877;p80"/>
          <p:cNvSpPr txBox="1"/>
          <p:nvPr/>
        </p:nvSpPr>
        <p:spPr>
          <a:xfrm>
            <a:off x="2078314" y="2889357"/>
            <a:ext cx="426706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2C43FF"/>
                </a:solidFill>
              </a:rPr>
              <a:t>https://github.com/vdungx/Bloxorz</a:t>
            </a:r>
            <a:endParaRPr dirty="0">
              <a:solidFill>
                <a:srgbClr val="2C43FF"/>
              </a:solidFill>
            </a:endParaRPr>
          </a:p>
        </p:txBody>
      </p:sp>
    </p:spTree>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B4B2-276E-4E3A-B8F2-D2FBC55B0CE3}"/>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7C94A282-F35A-4EDE-8994-DC17449F1C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7" name="2023-12-20 14-59-18">
            <a:hlinkClick r:id="" action="ppaction://media"/>
            <a:extLst>
              <a:ext uri="{FF2B5EF4-FFF2-40B4-BE49-F238E27FC236}">
                <a16:creationId xmlns:a16="http://schemas.microsoft.com/office/drawing/2014/main" id="{F6B344CD-B258-4F74-3CC5-6A1B95F352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9526" y="207858"/>
            <a:ext cx="8404947" cy="4727783"/>
          </a:xfrm>
          <a:prstGeom prst="rect">
            <a:avLst/>
          </a:prstGeom>
        </p:spPr>
      </p:pic>
    </p:spTree>
    <p:extLst>
      <p:ext uri="{BB962C8B-B14F-4D97-AF65-F5344CB8AC3E}">
        <p14:creationId xmlns:p14="http://schemas.microsoft.com/office/powerpoint/2010/main" val="1749590337"/>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8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81"/>
          <p:cNvSpPr/>
          <p:nvPr/>
        </p:nvSpPr>
        <p:spPr>
          <a:xfrm flipH="1">
            <a:off x="8024775"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3" name="Google Shape;1883;p81"/>
          <p:cNvCxnSpPr/>
          <p:nvPr/>
        </p:nvCxnSpPr>
        <p:spPr>
          <a:xfrm>
            <a:off x="7521575" y="4675675"/>
            <a:ext cx="514500" cy="0"/>
          </a:xfrm>
          <a:prstGeom prst="straightConnector1">
            <a:avLst/>
          </a:prstGeom>
          <a:noFill/>
          <a:ln w="9525" cap="flat" cmpd="sng">
            <a:solidFill>
              <a:schemeClr val="lt1"/>
            </a:solidFill>
            <a:prstDash val="solid"/>
            <a:round/>
            <a:headEnd type="none" w="med" len="med"/>
            <a:tailEnd type="none" w="med" len="med"/>
          </a:ln>
        </p:spPr>
      </p:cxnSp>
      <p:sp>
        <p:nvSpPr>
          <p:cNvPr id="1884" name="Google Shape;1884;p81"/>
          <p:cNvSpPr/>
          <p:nvPr/>
        </p:nvSpPr>
        <p:spPr>
          <a:xfrm flipH="1">
            <a:off x="7519950"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1"/>
          <p:cNvSpPr/>
          <p:nvPr/>
        </p:nvSpPr>
        <p:spPr>
          <a:xfrm flipH="1">
            <a:off x="2048890" y="2047964"/>
            <a:ext cx="1168517" cy="116951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ontserrat"/>
              <a:ea typeface="Montserrat"/>
              <a:cs typeface="Montserrat"/>
              <a:sym typeface="Montserrat"/>
            </a:endParaRPr>
          </a:p>
        </p:txBody>
      </p:sp>
      <p:sp>
        <p:nvSpPr>
          <p:cNvPr id="1887" name="Google Shape;1887;p81"/>
          <p:cNvSpPr txBox="1">
            <a:spLocks noGrp="1"/>
          </p:cNvSpPr>
          <p:nvPr>
            <p:ph type="title"/>
          </p:nvPr>
        </p:nvSpPr>
        <p:spPr>
          <a:xfrm>
            <a:off x="3322280" y="1951836"/>
            <a:ext cx="3643200" cy="11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ontserrat"/>
                <a:ea typeface="Montserrat"/>
                <a:cs typeface="Montserrat"/>
                <a:sym typeface="Montserrat"/>
              </a:rPr>
              <a:t>Đánh giá</a:t>
            </a:r>
            <a:endParaRPr dirty="0">
              <a:latin typeface="Montserrat"/>
              <a:ea typeface="Montserrat"/>
              <a:cs typeface="Montserrat"/>
              <a:sym typeface="Montserrat"/>
            </a:endParaRPr>
          </a:p>
        </p:txBody>
      </p:sp>
      <p:sp>
        <p:nvSpPr>
          <p:cNvPr id="1888" name="Google Shape;1888;p81"/>
          <p:cNvSpPr txBox="1">
            <a:spLocks noGrp="1"/>
          </p:cNvSpPr>
          <p:nvPr>
            <p:ph type="title" idx="2"/>
          </p:nvPr>
        </p:nvSpPr>
        <p:spPr>
          <a:xfrm>
            <a:off x="2048943" y="2211823"/>
            <a:ext cx="116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ontserrat"/>
                <a:ea typeface="Montserrat"/>
                <a:cs typeface="Montserrat"/>
                <a:sym typeface="Montserrat"/>
              </a:rPr>
              <a:t>04</a:t>
            </a:r>
            <a:endParaRPr dirty="0">
              <a:latin typeface="Montserrat"/>
              <a:ea typeface="Montserrat"/>
              <a:cs typeface="Montserrat"/>
              <a:sym typeface="Montserrat"/>
            </a:endParaRPr>
          </a:p>
        </p:txBody>
      </p:sp>
      <p:sp>
        <p:nvSpPr>
          <p:cNvPr id="1886" name="Google Shape;1886;p81"/>
          <p:cNvSpPr txBox="1">
            <a:spLocks noGrp="1"/>
          </p:cNvSpPr>
          <p:nvPr>
            <p:ph type="subTitle" idx="1"/>
          </p:nvPr>
        </p:nvSpPr>
        <p:spPr>
          <a:xfrm>
            <a:off x="3335229" y="2275657"/>
            <a:ext cx="34320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Đánh giá các giải thuật trên thời gian thực thi và sử dụng bộ nhớ</a:t>
            </a:r>
            <a:endParaRPr sz="1800" dirty="0"/>
          </a:p>
        </p:txBody>
      </p:sp>
      <p:sp>
        <p:nvSpPr>
          <p:cNvPr id="1921" name="Google Shape;1921;p8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889" name="Google Shape;1889;p81"/>
          <p:cNvSpPr/>
          <p:nvPr/>
        </p:nvSpPr>
        <p:spPr>
          <a:xfrm>
            <a:off x="-176550" y="-9525"/>
            <a:ext cx="1451725" cy="1540725"/>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1"/>
          <p:cNvSpPr/>
          <p:nvPr/>
        </p:nvSpPr>
        <p:spPr>
          <a:xfrm>
            <a:off x="375572" y="336275"/>
            <a:ext cx="1799225" cy="1813500"/>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1"/>
          <p:cNvSpPr/>
          <p:nvPr/>
        </p:nvSpPr>
        <p:spPr>
          <a:xfrm>
            <a:off x="368425" y="336275"/>
            <a:ext cx="868525" cy="1068825"/>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1"/>
          <p:cNvSpPr/>
          <p:nvPr/>
        </p:nvSpPr>
        <p:spPr>
          <a:xfrm>
            <a:off x="7818400" y="-9525"/>
            <a:ext cx="1325600" cy="2199800"/>
          </a:xfrm>
          <a:custGeom>
            <a:avLst/>
            <a:gdLst/>
            <a:ahLst/>
            <a:cxnLst/>
            <a:rect l="l" t="t" r="r" b="b"/>
            <a:pathLst>
              <a:path w="53024" h="87992" extrusionOk="0">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7519950" y="259800"/>
            <a:ext cx="1325600" cy="2199825"/>
          </a:xfrm>
          <a:custGeom>
            <a:avLst/>
            <a:gdLst/>
            <a:ahLst/>
            <a:cxnLst/>
            <a:rect l="l" t="t" r="r" b="b"/>
            <a:pathLst>
              <a:path w="53024" h="87993" fill="none" extrusionOk="0">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8182450" y="259825"/>
            <a:ext cx="25" cy="2199757"/>
          </a:xfrm>
          <a:custGeom>
            <a:avLst/>
            <a:gdLst/>
            <a:ahLst/>
            <a:cxnLst/>
            <a:rect l="l" t="t" r="r" b="b"/>
            <a:pathLst>
              <a:path w="1" h="91485" fill="none" extrusionOk="0">
                <a:moveTo>
                  <a:pt x="1" y="91484"/>
                </a:moveTo>
                <a:lnTo>
                  <a:pt x="1"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5" name="Google Shape;1895;p81"/>
          <p:cNvCxnSpPr/>
          <p:nvPr/>
        </p:nvCxnSpPr>
        <p:spPr>
          <a:xfrm>
            <a:off x="7521575" y="370840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6" name="Google Shape;1896;p81"/>
          <p:cNvCxnSpPr/>
          <p:nvPr/>
        </p:nvCxnSpPr>
        <p:spPr>
          <a:xfrm>
            <a:off x="7521575" y="390185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7" name="Google Shape;1897;p81"/>
          <p:cNvCxnSpPr/>
          <p:nvPr/>
        </p:nvCxnSpPr>
        <p:spPr>
          <a:xfrm>
            <a:off x="7521575" y="409531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8" name="Google Shape;1898;p81"/>
          <p:cNvCxnSpPr/>
          <p:nvPr/>
        </p:nvCxnSpPr>
        <p:spPr>
          <a:xfrm>
            <a:off x="7521575" y="428876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899" name="Google Shape;1899;p81"/>
          <p:cNvCxnSpPr/>
          <p:nvPr/>
        </p:nvCxnSpPr>
        <p:spPr>
          <a:xfrm>
            <a:off x="7521575" y="4482220"/>
            <a:ext cx="514500" cy="0"/>
          </a:xfrm>
          <a:prstGeom prst="straightConnector1">
            <a:avLst/>
          </a:prstGeom>
          <a:noFill/>
          <a:ln w="9525" cap="flat" cmpd="sng">
            <a:solidFill>
              <a:schemeClr val="lt1"/>
            </a:solidFill>
            <a:prstDash val="solid"/>
            <a:round/>
            <a:headEnd type="none" w="med" len="med"/>
            <a:tailEnd type="none" w="med" len="med"/>
          </a:ln>
        </p:spPr>
      </p:cxnSp>
      <p:grpSp>
        <p:nvGrpSpPr>
          <p:cNvPr id="1900" name="Google Shape;1900;p81"/>
          <p:cNvGrpSpPr/>
          <p:nvPr/>
        </p:nvGrpSpPr>
        <p:grpSpPr>
          <a:xfrm rot="5400000">
            <a:off x="4099124" y="-1230226"/>
            <a:ext cx="971525" cy="3431977"/>
            <a:chOff x="8399466" y="3067247"/>
            <a:chExt cx="748133" cy="2642828"/>
          </a:xfrm>
        </p:grpSpPr>
        <p:sp>
          <p:nvSpPr>
            <p:cNvPr id="1901" name="Google Shape;1901;p81"/>
            <p:cNvSpPr/>
            <p:nvPr/>
          </p:nvSpPr>
          <p:spPr>
            <a:xfrm>
              <a:off x="8400019" y="4388901"/>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1"/>
            <p:cNvSpPr/>
            <p:nvPr/>
          </p:nvSpPr>
          <p:spPr>
            <a:xfrm>
              <a:off x="8400019" y="4199783"/>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1"/>
            <p:cNvSpPr/>
            <p:nvPr/>
          </p:nvSpPr>
          <p:spPr>
            <a:xfrm>
              <a:off x="8400019" y="401120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1"/>
            <p:cNvSpPr/>
            <p:nvPr/>
          </p:nvSpPr>
          <p:spPr>
            <a:xfrm>
              <a:off x="8400019" y="382264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1"/>
            <p:cNvSpPr/>
            <p:nvPr/>
          </p:nvSpPr>
          <p:spPr>
            <a:xfrm>
              <a:off x="8400019" y="363350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1"/>
            <p:cNvSpPr/>
            <p:nvPr/>
          </p:nvSpPr>
          <p:spPr>
            <a:xfrm>
              <a:off x="8400019" y="344494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1"/>
            <p:cNvSpPr/>
            <p:nvPr/>
          </p:nvSpPr>
          <p:spPr>
            <a:xfrm>
              <a:off x="8400019" y="3256358"/>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1"/>
            <p:cNvSpPr/>
            <p:nvPr/>
          </p:nvSpPr>
          <p:spPr>
            <a:xfrm>
              <a:off x="8966305"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1"/>
            <p:cNvSpPr/>
            <p:nvPr/>
          </p:nvSpPr>
          <p:spPr>
            <a:xfrm>
              <a:off x="8777715"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1"/>
            <p:cNvSpPr/>
            <p:nvPr/>
          </p:nvSpPr>
          <p:spPr>
            <a:xfrm>
              <a:off x="8588590"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1"/>
            <p:cNvSpPr/>
            <p:nvPr/>
          </p:nvSpPr>
          <p:spPr>
            <a:xfrm>
              <a:off x="8399466"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1"/>
            <p:cNvSpPr/>
            <p:nvPr/>
          </p:nvSpPr>
          <p:spPr>
            <a:xfrm>
              <a:off x="8400019" y="3067775"/>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1"/>
            <p:cNvSpPr/>
            <p:nvPr/>
          </p:nvSpPr>
          <p:spPr>
            <a:xfrm>
              <a:off x="8400019" y="5710051"/>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1"/>
            <p:cNvSpPr/>
            <p:nvPr/>
          </p:nvSpPr>
          <p:spPr>
            <a:xfrm>
              <a:off x="8400019" y="5520933"/>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1"/>
            <p:cNvSpPr/>
            <p:nvPr/>
          </p:nvSpPr>
          <p:spPr>
            <a:xfrm>
              <a:off x="8400019" y="533235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1"/>
            <p:cNvSpPr/>
            <p:nvPr/>
          </p:nvSpPr>
          <p:spPr>
            <a:xfrm>
              <a:off x="8400019" y="514379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1"/>
            <p:cNvSpPr/>
            <p:nvPr/>
          </p:nvSpPr>
          <p:spPr>
            <a:xfrm>
              <a:off x="8400019" y="4954650"/>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1"/>
            <p:cNvSpPr/>
            <p:nvPr/>
          </p:nvSpPr>
          <p:spPr>
            <a:xfrm>
              <a:off x="8400019" y="4766091"/>
              <a:ext cx="743921" cy="24"/>
            </a:xfrm>
            <a:custGeom>
              <a:avLst/>
              <a:gdLst/>
              <a:ahLst/>
              <a:cxnLst/>
              <a:rect l="l" t="t" r="r" b="b"/>
              <a:pathLst>
                <a:path w="85459" h="1" fill="none" extrusionOk="0">
                  <a:moveTo>
                    <a:pt x="0" y="0"/>
                  </a:moveTo>
                  <a:lnTo>
                    <a:pt x="85458"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1"/>
            <p:cNvSpPr/>
            <p:nvPr/>
          </p:nvSpPr>
          <p:spPr>
            <a:xfrm>
              <a:off x="8400019" y="4577508"/>
              <a:ext cx="743921" cy="24"/>
            </a:xfrm>
            <a:custGeom>
              <a:avLst/>
              <a:gdLst/>
              <a:ahLst/>
              <a:cxnLst/>
              <a:rect l="l" t="t" r="r" b="b"/>
              <a:pathLst>
                <a:path w="85459" h="1" fill="none" extrusionOk="0">
                  <a:moveTo>
                    <a:pt x="0" y="1"/>
                  </a:moveTo>
                  <a:lnTo>
                    <a:pt x="85458" y="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1"/>
            <p:cNvSpPr/>
            <p:nvPr/>
          </p:nvSpPr>
          <p:spPr>
            <a:xfrm>
              <a:off x="9147574" y="3067247"/>
              <a:ext cx="24" cy="2642789"/>
            </a:xfrm>
            <a:custGeom>
              <a:avLst/>
              <a:gdLst/>
              <a:ahLst/>
              <a:cxnLst/>
              <a:rect l="l" t="t" r="r" b="b"/>
              <a:pathLst>
                <a:path w="1" h="85458" fill="none" extrusionOk="0">
                  <a:moveTo>
                    <a:pt x="0" y="0"/>
                  </a:moveTo>
                  <a:lnTo>
                    <a:pt x="0" y="85458"/>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82"/>
          <p:cNvSpPr txBox="1">
            <a:spLocks noGrp="1"/>
          </p:cNvSpPr>
          <p:nvPr>
            <p:ph type="subTitle" idx="1"/>
          </p:nvPr>
        </p:nvSpPr>
        <p:spPr>
          <a:xfrm>
            <a:off x="6730234" y="1740150"/>
            <a:ext cx="2100900" cy="1663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dirty="0"/>
              <a:t>Bảng số liệu về số node đã tìm kiếm, độ dài đường đi, thời gian và bộ nhớ sử dụng của 4 giải thuật BFS, DFS, A* và Monte Carlo Tree Search đối với 33 level trong trò chơi BLOXORZ.</a:t>
            </a:r>
            <a:endParaRPr dirty="0"/>
          </a:p>
          <a:p>
            <a:pPr marL="0" lvl="0" indent="0" algn="l" rtl="0">
              <a:lnSpc>
                <a:spcPct val="115000"/>
              </a:lnSpc>
              <a:spcBef>
                <a:spcPts val="0"/>
              </a:spcBef>
              <a:spcAft>
                <a:spcPts val="0"/>
              </a:spcAft>
              <a:buNone/>
            </a:pPr>
            <a:endParaRPr dirty="0"/>
          </a:p>
        </p:txBody>
      </p:sp>
      <p:sp>
        <p:nvSpPr>
          <p:cNvPr id="1927" name="Google Shape;1927;p82"/>
          <p:cNvSpPr txBox="1">
            <a:spLocks noGrp="1"/>
          </p:cNvSpPr>
          <p:nvPr>
            <p:ph type="title"/>
          </p:nvPr>
        </p:nvSpPr>
        <p:spPr>
          <a:xfrm>
            <a:off x="59552" y="-158800"/>
            <a:ext cx="27471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accent5"/>
                </a:solidFill>
                <a:latin typeface="Montserrat"/>
                <a:ea typeface="Montserrat"/>
                <a:cs typeface="Montserrat"/>
                <a:sym typeface="Montserrat"/>
              </a:rPr>
              <a:t>Bảng số liệu</a:t>
            </a:r>
            <a:endParaRPr sz="2400" b="1" dirty="0">
              <a:solidFill>
                <a:schemeClr val="accent5"/>
              </a:solidFill>
              <a:latin typeface="Montserrat"/>
              <a:ea typeface="Montserrat"/>
              <a:cs typeface="Montserrat"/>
              <a:sym typeface="Montserrat"/>
            </a:endParaRPr>
          </a:p>
        </p:txBody>
      </p:sp>
      <p:sp>
        <p:nvSpPr>
          <p:cNvPr id="1930" name="Google Shape;1930;p8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928" name="Google Shape;1928;p82"/>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2"/>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254E988-E5FF-C32E-2066-0A66CB3F5516}"/>
              </a:ext>
            </a:extLst>
          </p:cNvPr>
          <p:cNvPicPr>
            <a:picLocks noChangeAspect="1"/>
          </p:cNvPicPr>
          <p:nvPr/>
        </p:nvPicPr>
        <p:blipFill>
          <a:blip r:embed="rId3"/>
          <a:stretch>
            <a:fillRect/>
          </a:stretch>
        </p:blipFill>
        <p:spPr>
          <a:xfrm>
            <a:off x="312866" y="803603"/>
            <a:ext cx="6483678" cy="4260554"/>
          </a:xfrm>
          <a:prstGeom prst="rect">
            <a:avLst/>
          </a:prstGeom>
        </p:spPr>
      </p:pic>
    </p:spTree>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83"/>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3"/>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3"/>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3"/>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3"/>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3"/>
          <p:cNvSpPr txBox="1">
            <a:spLocks noGrp="1"/>
          </p:cNvSpPr>
          <p:nvPr>
            <p:ph type="subTitle" idx="1"/>
          </p:nvPr>
        </p:nvSpPr>
        <p:spPr>
          <a:xfrm>
            <a:off x="2288886" y="2883177"/>
            <a:ext cx="5966700" cy="1663200"/>
          </a:xfrm>
          <a:prstGeom prst="rect">
            <a:avLst/>
          </a:prstGeom>
        </p:spPr>
        <p:txBody>
          <a:bodyPr spcFirstLastPara="1" wrap="square" lIns="91425" tIns="91425" rIns="91425" bIns="91425" anchor="t" anchorCtr="0">
            <a:noAutofit/>
          </a:bodyPr>
          <a:lstStyle/>
          <a:p>
            <a:pPr marL="139700" lvl="0" indent="0" algn="just" rtl="0">
              <a:lnSpc>
                <a:spcPct val="115000"/>
              </a:lnSpc>
              <a:spcBef>
                <a:spcPts val="0"/>
              </a:spcBef>
              <a:spcAft>
                <a:spcPts val="0"/>
              </a:spcAft>
              <a:buSzPts val="1400"/>
            </a:pPr>
            <a:r>
              <a:rPr lang="vi-VN" dirty="0"/>
              <a:t>- </a:t>
            </a:r>
            <a:r>
              <a:rPr lang="en" dirty="0"/>
              <a:t>Giải thuật BFS thường có độ dài đường đi ngắn nhất nhưng số node được duyệt nhiều, DFS có số node được duyệt ít nhưng độ dài đường đi dài,.</a:t>
            </a:r>
            <a:endParaRPr dirty="0"/>
          </a:p>
          <a:p>
            <a:pPr marL="457200" lvl="0" indent="0" algn="just" rtl="0">
              <a:lnSpc>
                <a:spcPct val="115000"/>
              </a:lnSpc>
              <a:spcBef>
                <a:spcPts val="0"/>
              </a:spcBef>
              <a:spcAft>
                <a:spcPts val="0"/>
              </a:spcAft>
              <a:buNone/>
            </a:pPr>
            <a:endParaRPr dirty="0"/>
          </a:p>
          <a:p>
            <a:pPr marL="139700" lvl="0" indent="0" algn="just" rtl="0">
              <a:lnSpc>
                <a:spcPct val="115000"/>
              </a:lnSpc>
              <a:spcBef>
                <a:spcPts val="0"/>
              </a:spcBef>
              <a:spcAft>
                <a:spcPts val="0"/>
              </a:spcAft>
              <a:buSzPts val="1400"/>
            </a:pPr>
            <a:r>
              <a:rPr lang="vi-VN" dirty="0"/>
              <a:t>- </a:t>
            </a:r>
            <a:r>
              <a:rPr lang="en" dirty="0"/>
              <a:t>A* độ dài đường đi tìm được xấp xỉ BFS</a:t>
            </a:r>
            <a:endParaRPr dirty="0"/>
          </a:p>
          <a:p>
            <a:pPr marL="457200" lvl="0" indent="0" algn="just" rtl="0">
              <a:lnSpc>
                <a:spcPct val="115000"/>
              </a:lnSpc>
              <a:spcBef>
                <a:spcPts val="0"/>
              </a:spcBef>
              <a:spcAft>
                <a:spcPts val="0"/>
              </a:spcAft>
              <a:buNone/>
            </a:pPr>
            <a:endParaRPr dirty="0"/>
          </a:p>
        </p:txBody>
      </p:sp>
      <p:sp>
        <p:nvSpPr>
          <p:cNvPr id="1943" name="Google Shape;1943;p83"/>
          <p:cNvSpPr txBox="1">
            <a:spLocks noGrp="1"/>
          </p:cNvSpPr>
          <p:nvPr>
            <p:ph type="title"/>
          </p:nvPr>
        </p:nvSpPr>
        <p:spPr>
          <a:xfrm>
            <a:off x="53450" y="3216000"/>
            <a:ext cx="27471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solidFill>
                  <a:schemeClr val="accent5"/>
                </a:solidFill>
                <a:latin typeface="Montserrat"/>
                <a:ea typeface="Montserrat"/>
                <a:cs typeface="Montserrat"/>
                <a:sym typeface="Montserrat"/>
              </a:rPr>
              <a:t>Nhận xét</a:t>
            </a:r>
            <a:endParaRPr sz="2300">
              <a:solidFill>
                <a:schemeClr val="accent5"/>
              </a:solidFill>
              <a:latin typeface="Montserrat"/>
              <a:ea typeface="Montserrat"/>
              <a:cs typeface="Montserrat"/>
              <a:sym typeface="Montserrat"/>
            </a:endParaRPr>
          </a:p>
        </p:txBody>
      </p:sp>
      <p:sp>
        <p:nvSpPr>
          <p:cNvPr id="1941" name="Google Shape;1941;p8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4" name="Picture 3">
            <a:extLst>
              <a:ext uri="{FF2B5EF4-FFF2-40B4-BE49-F238E27FC236}">
                <a16:creationId xmlns:a16="http://schemas.microsoft.com/office/drawing/2014/main" id="{6BC24FA3-2D02-D6C0-568C-E34D3944E994}"/>
              </a:ext>
            </a:extLst>
          </p:cNvPr>
          <p:cNvPicPr>
            <a:picLocks noChangeAspect="1"/>
          </p:cNvPicPr>
          <p:nvPr/>
        </p:nvPicPr>
        <p:blipFill>
          <a:blip r:embed="rId3"/>
          <a:stretch>
            <a:fillRect/>
          </a:stretch>
        </p:blipFill>
        <p:spPr>
          <a:xfrm>
            <a:off x="488803" y="222524"/>
            <a:ext cx="3911358" cy="2309858"/>
          </a:xfrm>
          <a:prstGeom prst="rect">
            <a:avLst/>
          </a:prstGeom>
        </p:spPr>
      </p:pic>
      <p:pic>
        <p:nvPicPr>
          <p:cNvPr id="6" name="Picture 5">
            <a:extLst>
              <a:ext uri="{FF2B5EF4-FFF2-40B4-BE49-F238E27FC236}">
                <a16:creationId xmlns:a16="http://schemas.microsoft.com/office/drawing/2014/main" id="{49ED47FE-B848-D758-90E4-BF930D0C846E}"/>
              </a:ext>
            </a:extLst>
          </p:cNvPr>
          <p:cNvPicPr>
            <a:picLocks noChangeAspect="1"/>
          </p:cNvPicPr>
          <p:nvPr/>
        </p:nvPicPr>
        <p:blipFill>
          <a:blip r:embed="rId4"/>
          <a:stretch>
            <a:fillRect/>
          </a:stretch>
        </p:blipFill>
        <p:spPr>
          <a:xfrm>
            <a:off x="4737974" y="224079"/>
            <a:ext cx="3911358" cy="2311257"/>
          </a:xfrm>
          <a:prstGeom prst="rect">
            <a:avLst/>
          </a:prstGeom>
        </p:spPr>
      </p:pic>
    </p:spTree>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84"/>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4"/>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4"/>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4"/>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4"/>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4"/>
          <p:cNvSpPr txBox="1">
            <a:spLocks noGrp="1"/>
          </p:cNvSpPr>
          <p:nvPr>
            <p:ph type="subTitle" idx="1"/>
          </p:nvPr>
        </p:nvSpPr>
        <p:spPr>
          <a:xfrm>
            <a:off x="2394225" y="2536500"/>
            <a:ext cx="5966700" cy="1663200"/>
          </a:xfrm>
          <a:prstGeom prst="rect">
            <a:avLst/>
          </a:prstGeom>
        </p:spPr>
        <p:txBody>
          <a:bodyPr spcFirstLastPara="1" wrap="square" lIns="91425" tIns="91425" rIns="91425" bIns="91425" anchor="t" anchorCtr="0">
            <a:noAutofit/>
          </a:bodyPr>
          <a:lstStyle/>
          <a:p>
            <a:pPr marL="139700" lvl="0" indent="0" algn="just" rtl="0">
              <a:lnSpc>
                <a:spcPct val="115000"/>
              </a:lnSpc>
              <a:spcBef>
                <a:spcPts val="0"/>
              </a:spcBef>
              <a:spcAft>
                <a:spcPts val="0"/>
              </a:spcAft>
              <a:buSzPts val="1400"/>
            </a:pPr>
            <a:r>
              <a:rPr lang="vi-VN" dirty="0"/>
              <a:t>- </a:t>
            </a:r>
            <a:r>
              <a:rPr lang="en" dirty="0"/>
              <a:t>Đối với 33 level trong trò chơi BLOXORZ BFS tiêu tốn nhiều bộ nhớ hơn các giải thuật khác.</a:t>
            </a:r>
            <a:endParaRPr dirty="0"/>
          </a:p>
          <a:p>
            <a:pPr marL="457200" lvl="0" indent="0" algn="just" rtl="0">
              <a:lnSpc>
                <a:spcPct val="115000"/>
              </a:lnSpc>
              <a:spcBef>
                <a:spcPts val="0"/>
              </a:spcBef>
              <a:spcAft>
                <a:spcPts val="0"/>
              </a:spcAft>
              <a:buNone/>
            </a:pPr>
            <a:endParaRPr dirty="0"/>
          </a:p>
          <a:p>
            <a:pPr marL="139700" lvl="0" indent="0" algn="just" rtl="0">
              <a:lnSpc>
                <a:spcPct val="115000"/>
              </a:lnSpc>
              <a:spcBef>
                <a:spcPts val="0"/>
              </a:spcBef>
              <a:spcAft>
                <a:spcPts val="0"/>
              </a:spcAft>
              <a:buSzPts val="1400"/>
            </a:pPr>
            <a:r>
              <a:rPr lang="vi-VN" dirty="0"/>
              <a:t>- </a:t>
            </a:r>
            <a:r>
              <a:rPr lang="en" dirty="0"/>
              <a:t>Thời gian tìm kiếm và sự tiêu tốn bộ nhớ của từng giải thuật có cùng xu hướng trên các level khác nhau.</a:t>
            </a:r>
            <a:endParaRPr dirty="0"/>
          </a:p>
          <a:p>
            <a:pPr marL="457200" lvl="0" indent="0" algn="just" rtl="0">
              <a:lnSpc>
                <a:spcPct val="115000"/>
              </a:lnSpc>
              <a:spcBef>
                <a:spcPts val="0"/>
              </a:spcBef>
              <a:spcAft>
                <a:spcPts val="0"/>
              </a:spcAft>
              <a:buNone/>
            </a:pPr>
            <a:endParaRPr dirty="0"/>
          </a:p>
          <a:p>
            <a:pPr marL="139700" lvl="0" indent="0" algn="just" rtl="0">
              <a:lnSpc>
                <a:spcPct val="115000"/>
              </a:lnSpc>
              <a:spcBef>
                <a:spcPts val="0"/>
              </a:spcBef>
              <a:spcAft>
                <a:spcPts val="0"/>
              </a:spcAft>
              <a:buSzPts val="1400"/>
            </a:pPr>
            <a:r>
              <a:rPr lang="vi-VN" dirty="0"/>
              <a:t>- </a:t>
            </a:r>
            <a:r>
              <a:rPr lang="en" dirty="0"/>
              <a:t>Các level 10, 15, 20, 26, 28 là những level đặc biệt</a:t>
            </a:r>
            <a:endParaRPr dirty="0"/>
          </a:p>
          <a:p>
            <a:pPr marL="457200" lvl="0" indent="0" algn="just" rtl="0">
              <a:lnSpc>
                <a:spcPct val="115000"/>
              </a:lnSpc>
              <a:spcBef>
                <a:spcPts val="0"/>
              </a:spcBef>
              <a:spcAft>
                <a:spcPts val="0"/>
              </a:spcAft>
              <a:buNone/>
            </a:pPr>
            <a:endParaRPr dirty="0"/>
          </a:p>
          <a:p>
            <a:pPr marL="457200" lvl="0" indent="0" algn="just" rtl="0">
              <a:lnSpc>
                <a:spcPct val="115000"/>
              </a:lnSpc>
              <a:spcBef>
                <a:spcPts val="0"/>
              </a:spcBef>
              <a:spcAft>
                <a:spcPts val="0"/>
              </a:spcAft>
              <a:buNone/>
            </a:pPr>
            <a:endParaRPr dirty="0"/>
          </a:p>
        </p:txBody>
      </p:sp>
      <p:sp>
        <p:nvSpPr>
          <p:cNvPr id="1957" name="Google Shape;1957;p84"/>
          <p:cNvSpPr txBox="1">
            <a:spLocks noGrp="1"/>
          </p:cNvSpPr>
          <p:nvPr>
            <p:ph type="title"/>
          </p:nvPr>
        </p:nvSpPr>
        <p:spPr>
          <a:xfrm>
            <a:off x="53450" y="3216000"/>
            <a:ext cx="27471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dirty="0">
                <a:solidFill>
                  <a:schemeClr val="accent5"/>
                </a:solidFill>
                <a:latin typeface="Montserrat"/>
                <a:ea typeface="Montserrat"/>
                <a:cs typeface="Montserrat"/>
                <a:sym typeface="Montserrat"/>
              </a:rPr>
              <a:t>Nhận xét</a:t>
            </a:r>
            <a:endParaRPr sz="2300" dirty="0">
              <a:solidFill>
                <a:schemeClr val="accent5"/>
              </a:solidFill>
              <a:latin typeface="Montserrat"/>
              <a:ea typeface="Montserrat"/>
              <a:cs typeface="Montserrat"/>
              <a:sym typeface="Montserrat"/>
            </a:endParaRPr>
          </a:p>
        </p:txBody>
      </p:sp>
      <p:sp>
        <p:nvSpPr>
          <p:cNvPr id="1955" name="Google Shape;1955;p8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id="{FB322587-D368-2B1A-9333-D1D2290BF989}"/>
              </a:ext>
            </a:extLst>
          </p:cNvPr>
          <p:cNvPicPr>
            <a:picLocks noChangeAspect="1"/>
          </p:cNvPicPr>
          <p:nvPr/>
        </p:nvPicPr>
        <p:blipFill>
          <a:blip r:embed="rId3"/>
          <a:stretch>
            <a:fillRect/>
          </a:stretch>
        </p:blipFill>
        <p:spPr>
          <a:xfrm>
            <a:off x="283620" y="148100"/>
            <a:ext cx="4118776" cy="2391758"/>
          </a:xfrm>
          <a:prstGeom prst="rect">
            <a:avLst/>
          </a:prstGeom>
        </p:spPr>
      </p:pic>
      <p:pic>
        <p:nvPicPr>
          <p:cNvPr id="5" name="Picture 4">
            <a:extLst>
              <a:ext uri="{FF2B5EF4-FFF2-40B4-BE49-F238E27FC236}">
                <a16:creationId xmlns:a16="http://schemas.microsoft.com/office/drawing/2014/main" id="{3CED6D5E-E3A2-87C2-C534-33AAC4860580}"/>
              </a:ext>
            </a:extLst>
          </p:cNvPr>
          <p:cNvPicPr>
            <a:picLocks noChangeAspect="1"/>
          </p:cNvPicPr>
          <p:nvPr/>
        </p:nvPicPr>
        <p:blipFill>
          <a:blip r:embed="rId4"/>
          <a:stretch>
            <a:fillRect/>
          </a:stretch>
        </p:blipFill>
        <p:spPr>
          <a:xfrm>
            <a:off x="4725742" y="151163"/>
            <a:ext cx="4020585" cy="2385632"/>
          </a:xfrm>
          <a:prstGeom prst="rect">
            <a:avLst/>
          </a:prstGeom>
        </p:spPr>
      </p:pic>
    </p:spTree>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86"/>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6"/>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6"/>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6"/>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6"/>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6"/>
          <p:cNvSpPr txBox="1">
            <a:spLocks noGrp="1"/>
          </p:cNvSpPr>
          <p:nvPr>
            <p:ph type="subTitle" idx="1"/>
          </p:nvPr>
        </p:nvSpPr>
        <p:spPr>
          <a:xfrm>
            <a:off x="373200" y="720400"/>
            <a:ext cx="3839100" cy="16632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p:txBody>
      </p:sp>
      <p:sp>
        <p:nvSpPr>
          <p:cNvPr id="1986" name="Google Shape;1986;p86"/>
          <p:cNvSpPr txBox="1">
            <a:spLocks noGrp="1"/>
          </p:cNvSpPr>
          <p:nvPr>
            <p:ph type="title"/>
          </p:nvPr>
        </p:nvSpPr>
        <p:spPr>
          <a:xfrm>
            <a:off x="-259761" y="293743"/>
            <a:ext cx="27471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dirty="0">
                <a:solidFill>
                  <a:schemeClr val="accent5"/>
                </a:solidFill>
                <a:latin typeface="Montserrat"/>
                <a:ea typeface="Montserrat"/>
                <a:cs typeface="Montserrat"/>
                <a:sym typeface="Montserrat"/>
              </a:rPr>
              <a:t>Giải thích</a:t>
            </a:r>
            <a:endParaRPr sz="2300" b="1" dirty="0">
              <a:solidFill>
                <a:schemeClr val="accent5"/>
              </a:solidFill>
              <a:latin typeface="Montserrat"/>
              <a:ea typeface="Montserrat"/>
              <a:cs typeface="Montserrat"/>
              <a:sym typeface="Montserrat"/>
            </a:endParaRPr>
          </a:p>
        </p:txBody>
      </p:sp>
      <p:sp>
        <p:nvSpPr>
          <p:cNvPr id="1984" name="Google Shape;1984;p8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992" name="Google Shape;1992;p86"/>
          <p:cNvSpPr txBox="1">
            <a:spLocks noGrp="1"/>
          </p:cNvSpPr>
          <p:nvPr>
            <p:ph type="subTitle" idx="4294967295"/>
          </p:nvPr>
        </p:nvSpPr>
        <p:spPr>
          <a:xfrm>
            <a:off x="1230313" y="3757613"/>
            <a:ext cx="7913687" cy="350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a:t>Điểm chung của các màn đặc biệt 10, 15, 20, 26, 28 khác biệt so với các màn khác là đều có ô vuông có tác dụng tách khối ra làm 2 và dịch chuyển khối đến vị trí khác khi khối ở trạng thái đứng trên nó.</a:t>
            </a:r>
            <a:endParaRPr/>
          </a:p>
          <a:p>
            <a:pPr marL="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a:p>
            <a:pPr marL="457200" lvl="0" indent="0" algn="just" rtl="0">
              <a:lnSpc>
                <a:spcPct val="115000"/>
              </a:lnSpc>
              <a:spcBef>
                <a:spcPts val="0"/>
              </a:spcBef>
              <a:spcAft>
                <a:spcPts val="0"/>
              </a:spcAft>
              <a:buNone/>
            </a:pPr>
            <a:endParaRPr/>
          </a:p>
        </p:txBody>
      </p:sp>
      <p:pic>
        <p:nvPicPr>
          <p:cNvPr id="1987" name="Google Shape;1987;p86"/>
          <p:cNvPicPr preferRelativeResize="0"/>
          <p:nvPr/>
        </p:nvPicPr>
        <p:blipFill>
          <a:blip r:embed="rId3">
            <a:alphaModFix/>
          </a:blip>
          <a:stretch>
            <a:fillRect/>
          </a:stretch>
        </p:blipFill>
        <p:spPr>
          <a:xfrm>
            <a:off x="6381900" y="2085525"/>
            <a:ext cx="2747100" cy="1557080"/>
          </a:xfrm>
          <a:prstGeom prst="rect">
            <a:avLst/>
          </a:prstGeom>
          <a:noFill/>
          <a:ln>
            <a:noFill/>
          </a:ln>
        </p:spPr>
      </p:pic>
      <p:pic>
        <p:nvPicPr>
          <p:cNvPr id="1988" name="Google Shape;1988;p86"/>
          <p:cNvPicPr preferRelativeResize="0"/>
          <p:nvPr/>
        </p:nvPicPr>
        <p:blipFill>
          <a:blip r:embed="rId4">
            <a:alphaModFix/>
          </a:blip>
          <a:stretch>
            <a:fillRect/>
          </a:stretch>
        </p:blipFill>
        <p:spPr>
          <a:xfrm>
            <a:off x="2536126" y="272739"/>
            <a:ext cx="2747100" cy="1600184"/>
          </a:xfrm>
          <a:prstGeom prst="rect">
            <a:avLst/>
          </a:prstGeom>
          <a:noFill/>
          <a:ln>
            <a:noFill/>
          </a:ln>
        </p:spPr>
      </p:pic>
      <p:pic>
        <p:nvPicPr>
          <p:cNvPr id="1989" name="Google Shape;1989;p86"/>
          <p:cNvPicPr preferRelativeResize="0"/>
          <p:nvPr/>
        </p:nvPicPr>
        <p:blipFill>
          <a:blip r:embed="rId5">
            <a:alphaModFix/>
          </a:blip>
          <a:stretch>
            <a:fillRect/>
          </a:stretch>
        </p:blipFill>
        <p:spPr>
          <a:xfrm>
            <a:off x="5809676" y="293743"/>
            <a:ext cx="2747100" cy="1579181"/>
          </a:xfrm>
          <a:prstGeom prst="rect">
            <a:avLst/>
          </a:prstGeom>
          <a:noFill/>
          <a:ln>
            <a:noFill/>
          </a:ln>
        </p:spPr>
      </p:pic>
      <p:pic>
        <p:nvPicPr>
          <p:cNvPr id="1990" name="Google Shape;1990;p86"/>
          <p:cNvPicPr preferRelativeResize="0"/>
          <p:nvPr/>
        </p:nvPicPr>
        <p:blipFill>
          <a:blip r:embed="rId6">
            <a:alphaModFix/>
          </a:blip>
          <a:stretch>
            <a:fillRect/>
          </a:stretch>
        </p:blipFill>
        <p:spPr>
          <a:xfrm>
            <a:off x="138700" y="2085525"/>
            <a:ext cx="3042812" cy="1557075"/>
          </a:xfrm>
          <a:prstGeom prst="rect">
            <a:avLst/>
          </a:prstGeom>
          <a:noFill/>
          <a:ln>
            <a:noFill/>
          </a:ln>
        </p:spPr>
      </p:pic>
      <p:pic>
        <p:nvPicPr>
          <p:cNvPr id="1991" name="Google Shape;1991;p86"/>
          <p:cNvPicPr preferRelativeResize="0"/>
          <p:nvPr/>
        </p:nvPicPr>
        <p:blipFill>
          <a:blip r:embed="rId7">
            <a:alphaModFix/>
          </a:blip>
          <a:stretch>
            <a:fillRect/>
          </a:stretch>
        </p:blipFill>
        <p:spPr>
          <a:xfrm>
            <a:off x="3500688" y="2085525"/>
            <a:ext cx="2438712" cy="1557075"/>
          </a:xfrm>
          <a:prstGeom prst="rect">
            <a:avLst/>
          </a:prstGeom>
          <a:noFill/>
          <a:ln>
            <a:noFill/>
          </a:ln>
        </p:spPr>
      </p:pic>
    </p:spTree>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87"/>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7"/>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7"/>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7"/>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7"/>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7"/>
          <p:cNvSpPr txBox="1">
            <a:spLocks noGrp="1"/>
          </p:cNvSpPr>
          <p:nvPr>
            <p:ph type="subTitle" idx="1"/>
          </p:nvPr>
        </p:nvSpPr>
        <p:spPr>
          <a:xfrm>
            <a:off x="309856" y="1695071"/>
            <a:ext cx="7913100" cy="350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dirty="0">
                <a:solidFill>
                  <a:schemeClr val="tx1"/>
                </a:solidFill>
              </a:rPr>
              <a:t>Giải thuật BFS có số node tìm kiếm khá lớn so với các giải thuật khác, song trả về kết quả tốt về độ dài đường đi, đồng thời thời gian và bộ nhớ sử dụng cũng được kiểm soát ở mức tương đối. </a:t>
            </a:r>
            <a:endParaRPr dirty="0">
              <a:solidFill>
                <a:schemeClr val="tx1"/>
              </a:solidFill>
            </a:endParaRPr>
          </a:p>
          <a:p>
            <a:pPr marL="0" lvl="0" indent="0" algn="just" rtl="0">
              <a:lnSpc>
                <a:spcPct val="115000"/>
              </a:lnSpc>
              <a:spcBef>
                <a:spcPts val="0"/>
              </a:spcBef>
              <a:spcAft>
                <a:spcPts val="0"/>
              </a:spcAft>
              <a:buNone/>
            </a:pPr>
            <a:endParaRPr dirty="0">
              <a:solidFill>
                <a:schemeClr val="tx1"/>
              </a:solidFill>
            </a:endParaRPr>
          </a:p>
          <a:p>
            <a:pPr marL="0" lvl="0" indent="0" algn="just" rtl="0">
              <a:lnSpc>
                <a:spcPct val="115000"/>
              </a:lnSpc>
              <a:spcBef>
                <a:spcPts val="0"/>
              </a:spcBef>
              <a:spcAft>
                <a:spcPts val="0"/>
              </a:spcAft>
              <a:buNone/>
            </a:pPr>
            <a:endParaRPr dirty="0">
              <a:solidFill>
                <a:schemeClr val="tx1"/>
              </a:solidFill>
            </a:endParaRPr>
          </a:p>
          <a:p>
            <a:pPr marL="457200" lvl="0" indent="-317500" algn="just" rtl="0">
              <a:lnSpc>
                <a:spcPct val="115000"/>
              </a:lnSpc>
              <a:spcBef>
                <a:spcPts val="0"/>
              </a:spcBef>
              <a:spcAft>
                <a:spcPts val="0"/>
              </a:spcAft>
              <a:buSzPts val="1400"/>
              <a:buChar char="●"/>
            </a:pPr>
            <a:r>
              <a:rPr lang="en" dirty="0">
                <a:solidFill>
                  <a:schemeClr val="tx1"/>
                </a:solidFill>
              </a:rPr>
              <a:t>Giải thuật DFS có thể tìm được đường đi nhanh chóng nhưng đường đi tìm được không chắc là tối ưu. Đồng thời, nếu không kiểm soát được độ sâu tối đa của cây tìm kiếm, DFS có thể rơi vào tình trạng lặp vô hạn hoặc quá tải bộ nhớ.</a:t>
            </a: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endParaRPr dirty="0"/>
          </a:p>
          <a:p>
            <a:pPr marL="457200" lvl="0" indent="0" algn="just" rtl="0">
              <a:lnSpc>
                <a:spcPct val="115000"/>
              </a:lnSpc>
              <a:spcBef>
                <a:spcPts val="0"/>
              </a:spcBef>
              <a:spcAft>
                <a:spcPts val="0"/>
              </a:spcAft>
              <a:buNone/>
            </a:pPr>
            <a:endParaRPr dirty="0"/>
          </a:p>
        </p:txBody>
      </p:sp>
      <p:sp>
        <p:nvSpPr>
          <p:cNvPr id="2004" name="Google Shape;2004;p87"/>
          <p:cNvSpPr txBox="1">
            <a:spLocks noGrp="1"/>
          </p:cNvSpPr>
          <p:nvPr>
            <p:ph type="title"/>
          </p:nvPr>
        </p:nvSpPr>
        <p:spPr>
          <a:xfrm>
            <a:off x="-218745" y="301714"/>
            <a:ext cx="27471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dirty="0">
                <a:solidFill>
                  <a:schemeClr val="accent5"/>
                </a:solidFill>
                <a:latin typeface="Montserrat"/>
                <a:ea typeface="Montserrat"/>
                <a:cs typeface="Montserrat"/>
                <a:sym typeface="Montserrat"/>
              </a:rPr>
              <a:t>Đánh giá</a:t>
            </a:r>
            <a:endParaRPr sz="2300" b="1" dirty="0">
              <a:solidFill>
                <a:schemeClr val="accent5"/>
              </a:solidFill>
              <a:latin typeface="Montserrat"/>
              <a:ea typeface="Montserrat"/>
              <a:cs typeface="Montserrat"/>
              <a:sym typeface="Montserrat"/>
            </a:endParaRPr>
          </a:p>
        </p:txBody>
      </p:sp>
      <p:sp>
        <p:nvSpPr>
          <p:cNvPr id="2002" name="Google Shape;2002;p8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88"/>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8"/>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8"/>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8"/>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8"/>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8"/>
          <p:cNvSpPr txBox="1">
            <a:spLocks noGrp="1"/>
          </p:cNvSpPr>
          <p:nvPr>
            <p:ph type="subTitle" idx="1"/>
          </p:nvPr>
        </p:nvSpPr>
        <p:spPr>
          <a:xfrm>
            <a:off x="141130" y="1638300"/>
            <a:ext cx="7913100" cy="3505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en" dirty="0">
                <a:solidFill>
                  <a:schemeClr val="tx1"/>
                </a:solidFill>
              </a:rPr>
              <a:t>Giải thuật A* kết hợp giữa chi phí đường đi và ước lượng từ trạng thái hiện tại đến trạng thái đích để tìm kiếm đường đi tối ưu. Tuy nhiên, trong trường hợp không có hàm ước lượng đúng hoặc hàm ước lượng bị ảnh hưởng bởi chi phí di chuyển giữa các trạng thái, A* có thể không tìm được đường đi tối ưu. Ta cần lựa chọn giá trị tham số phù hợp chạy thuật toán để đạt được hiệu quả tốt nhất.</a:t>
            </a: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r>
              <a:rPr lang="en" dirty="0">
                <a:solidFill>
                  <a:schemeClr val="tx1"/>
                </a:solidFill>
              </a:rPr>
              <a:t> =&gt;  Mỗi giải thuật có ưu và nhược điểm riêng, tuy nhiên nếu được thử nghiệm và tinh chỉnh để tối ưu thì giải thuật A* sẽ là lựa chọn phù hợp cho bài toán Bloxorz </a:t>
            </a: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endParaRPr dirty="0">
              <a:solidFill>
                <a:schemeClr val="tx1"/>
              </a:solidFill>
            </a:endParaRPr>
          </a:p>
          <a:p>
            <a:pPr marL="457200" lvl="0" indent="0" algn="just" rtl="0">
              <a:lnSpc>
                <a:spcPct val="115000"/>
              </a:lnSpc>
              <a:spcBef>
                <a:spcPts val="0"/>
              </a:spcBef>
              <a:spcAft>
                <a:spcPts val="0"/>
              </a:spcAft>
              <a:buNone/>
            </a:pPr>
            <a:endParaRPr dirty="0"/>
          </a:p>
        </p:txBody>
      </p:sp>
      <p:sp>
        <p:nvSpPr>
          <p:cNvPr id="2016" name="Google Shape;2016;p88"/>
          <p:cNvSpPr txBox="1">
            <a:spLocks noGrp="1"/>
          </p:cNvSpPr>
          <p:nvPr>
            <p:ph type="title"/>
          </p:nvPr>
        </p:nvSpPr>
        <p:spPr>
          <a:xfrm>
            <a:off x="-308800" y="265605"/>
            <a:ext cx="27471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dirty="0">
                <a:solidFill>
                  <a:schemeClr val="accent5"/>
                </a:solidFill>
                <a:latin typeface="Montserrat"/>
                <a:ea typeface="Montserrat"/>
                <a:cs typeface="Montserrat"/>
                <a:sym typeface="Montserrat"/>
              </a:rPr>
              <a:t>Đánh giá</a:t>
            </a:r>
            <a:endParaRPr sz="2300" b="1" dirty="0">
              <a:solidFill>
                <a:schemeClr val="accent5"/>
              </a:solidFill>
              <a:latin typeface="Montserrat"/>
              <a:ea typeface="Montserrat"/>
              <a:cs typeface="Montserrat"/>
              <a:sym typeface="Montserrat"/>
            </a:endParaRPr>
          </a:p>
        </p:txBody>
      </p:sp>
      <p:sp>
        <p:nvSpPr>
          <p:cNvPr id="2014" name="Google Shape;2014;p8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52"/>
        <p:cNvGrpSpPr/>
        <p:nvPr/>
      </p:nvGrpSpPr>
      <p:grpSpPr>
        <a:xfrm>
          <a:off x="0" y="0"/>
          <a:ext cx="0" cy="0"/>
          <a:chOff x="0" y="0"/>
          <a:chExt cx="0" cy="0"/>
        </a:xfrm>
      </p:grpSpPr>
      <p:sp>
        <p:nvSpPr>
          <p:cNvPr id="1153" name="Google Shape;1153;p36"/>
          <p:cNvSpPr/>
          <p:nvPr/>
        </p:nvSpPr>
        <p:spPr>
          <a:xfrm flipH="1">
            <a:off x="986764" y="1879212"/>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latin typeface="Montserrat"/>
              <a:ea typeface="Montserrat"/>
              <a:cs typeface="Montserrat"/>
              <a:sym typeface="Montserrat"/>
            </a:endParaRPr>
          </a:p>
        </p:txBody>
      </p:sp>
      <p:sp>
        <p:nvSpPr>
          <p:cNvPr id="1154" name="Google Shape;1154;p36"/>
          <p:cNvSpPr/>
          <p:nvPr/>
        </p:nvSpPr>
        <p:spPr>
          <a:xfrm flipH="1">
            <a:off x="4679239" y="1877924"/>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ontserrat"/>
              <a:ea typeface="Montserrat"/>
              <a:cs typeface="Montserrat"/>
              <a:sym typeface="Montserrat"/>
            </a:endParaRPr>
          </a:p>
        </p:txBody>
      </p:sp>
      <p:sp>
        <p:nvSpPr>
          <p:cNvPr id="1155" name="Google Shape;1155;p36"/>
          <p:cNvSpPr/>
          <p:nvPr/>
        </p:nvSpPr>
        <p:spPr>
          <a:xfrm flipH="1">
            <a:off x="986764" y="3142925"/>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56" name="Google Shape;1156;p36"/>
          <p:cNvSpPr/>
          <p:nvPr/>
        </p:nvSpPr>
        <p:spPr>
          <a:xfrm flipH="1">
            <a:off x="4690827" y="3052053"/>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58" name="Google Shape;1158;p36"/>
          <p:cNvSpPr txBox="1">
            <a:spLocks noGrp="1"/>
          </p:cNvSpPr>
          <p:nvPr>
            <p:ph type="title"/>
          </p:nvPr>
        </p:nvSpPr>
        <p:spPr>
          <a:xfrm>
            <a:off x="1009889" y="1960663"/>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1</a:t>
            </a:r>
            <a:endParaRPr dirty="0">
              <a:latin typeface="Montserrat"/>
              <a:ea typeface="Montserrat"/>
              <a:cs typeface="Montserrat"/>
              <a:sym typeface="Montserrat"/>
            </a:endParaRPr>
          </a:p>
        </p:txBody>
      </p:sp>
      <p:sp>
        <p:nvSpPr>
          <p:cNvPr id="1159" name="Google Shape;1159;p36"/>
          <p:cNvSpPr txBox="1">
            <a:spLocks noGrp="1"/>
          </p:cNvSpPr>
          <p:nvPr>
            <p:ph type="subTitle" idx="1"/>
          </p:nvPr>
        </p:nvSpPr>
        <p:spPr>
          <a:xfrm>
            <a:off x="1906878" y="2053443"/>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 tổng quát về bài toán</a:t>
            </a:r>
            <a:endParaRPr/>
          </a:p>
        </p:txBody>
      </p:sp>
      <p:sp>
        <p:nvSpPr>
          <p:cNvPr id="1160" name="Google Shape;1160;p36"/>
          <p:cNvSpPr txBox="1">
            <a:spLocks noGrp="1"/>
          </p:cNvSpPr>
          <p:nvPr>
            <p:ph type="title" idx="2"/>
          </p:nvPr>
        </p:nvSpPr>
        <p:spPr>
          <a:xfrm>
            <a:off x="4690804" y="1999274"/>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2</a:t>
            </a:r>
            <a:endParaRPr dirty="0">
              <a:latin typeface="Montserrat"/>
              <a:ea typeface="Montserrat"/>
              <a:cs typeface="Montserrat"/>
              <a:sym typeface="Montserrat"/>
            </a:endParaRPr>
          </a:p>
        </p:txBody>
      </p:sp>
      <p:sp>
        <p:nvSpPr>
          <p:cNvPr id="1161" name="Google Shape;1161;p36"/>
          <p:cNvSpPr txBox="1">
            <a:spLocks noGrp="1"/>
          </p:cNvSpPr>
          <p:nvPr>
            <p:ph type="subTitle" idx="3"/>
          </p:nvPr>
        </p:nvSpPr>
        <p:spPr>
          <a:xfrm>
            <a:off x="5367042" y="2087486"/>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Trình bày phần hiện thực của nhóm</a:t>
            </a:r>
            <a:endParaRPr dirty="0"/>
          </a:p>
        </p:txBody>
      </p:sp>
      <p:sp>
        <p:nvSpPr>
          <p:cNvPr id="1162" name="Google Shape;1162;p36"/>
          <p:cNvSpPr txBox="1">
            <a:spLocks noGrp="1"/>
          </p:cNvSpPr>
          <p:nvPr>
            <p:ph type="title" idx="4"/>
          </p:nvPr>
        </p:nvSpPr>
        <p:spPr>
          <a:xfrm>
            <a:off x="998316" y="3264262"/>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3</a:t>
            </a:r>
            <a:endParaRPr dirty="0">
              <a:latin typeface="Montserrat"/>
              <a:ea typeface="Montserrat"/>
              <a:cs typeface="Montserrat"/>
              <a:sym typeface="Montserrat"/>
            </a:endParaRPr>
          </a:p>
        </p:txBody>
      </p:sp>
      <p:sp>
        <p:nvSpPr>
          <p:cNvPr id="1163" name="Google Shape;1163;p36"/>
          <p:cNvSpPr txBox="1">
            <a:spLocks noGrp="1"/>
          </p:cNvSpPr>
          <p:nvPr>
            <p:ph type="subTitle" idx="5"/>
          </p:nvPr>
        </p:nvSpPr>
        <p:spPr>
          <a:xfrm>
            <a:off x="1877274" y="3328325"/>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Trình bày </a:t>
            </a:r>
            <a:r>
              <a:rPr lang="vi-VN" dirty="0"/>
              <a:t>3</a:t>
            </a:r>
            <a:r>
              <a:rPr lang="en" dirty="0"/>
              <a:t> giải thuật nhóm đã thực hiện</a:t>
            </a:r>
            <a:endParaRPr dirty="0"/>
          </a:p>
        </p:txBody>
      </p:sp>
      <p:sp>
        <p:nvSpPr>
          <p:cNvPr id="1164" name="Google Shape;1164;p36"/>
          <p:cNvSpPr txBox="1">
            <a:spLocks noGrp="1"/>
          </p:cNvSpPr>
          <p:nvPr>
            <p:ph type="title" idx="6"/>
          </p:nvPr>
        </p:nvSpPr>
        <p:spPr>
          <a:xfrm>
            <a:off x="4690827" y="3173390"/>
            <a:ext cx="6531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4</a:t>
            </a:r>
            <a:endParaRPr dirty="0">
              <a:latin typeface="Montserrat"/>
              <a:ea typeface="Montserrat"/>
              <a:cs typeface="Montserrat"/>
              <a:sym typeface="Montserrat"/>
            </a:endParaRPr>
          </a:p>
        </p:txBody>
      </p:sp>
      <p:sp>
        <p:nvSpPr>
          <p:cNvPr id="1165" name="Google Shape;1165;p36"/>
          <p:cNvSpPr txBox="1">
            <a:spLocks noGrp="1"/>
          </p:cNvSpPr>
          <p:nvPr>
            <p:ph type="subTitle" idx="7"/>
          </p:nvPr>
        </p:nvSpPr>
        <p:spPr>
          <a:xfrm>
            <a:off x="5378630" y="3248940"/>
            <a:ext cx="24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Kiểm thử phần trực quan</a:t>
            </a:r>
            <a:endParaRPr/>
          </a:p>
        </p:txBody>
      </p:sp>
      <p:sp>
        <p:nvSpPr>
          <p:cNvPr id="1157" name="Google Shape;1157;p36"/>
          <p:cNvSpPr txBox="1">
            <a:spLocks noGrp="1"/>
          </p:cNvSpPr>
          <p:nvPr>
            <p:ph type="title" idx="8"/>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a:ea typeface="Montserrat"/>
                <a:cs typeface="Montserrat"/>
                <a:sym typeface="Montserrat"/>
              </a:rPr>
              <a:t>Mục lục</a:t>
            </a:r>
            <a:endParaRPr>
              <a:solidFill>
                <a:schemeClr val="lt1"/>
              </a:solidFill>
              <a:latin typeface="Montserrat"/>
              <a:ea typeface="Montserrat"/>
              <a:cs typeface="Montserrat"/>
              <a:sym typeface="Montserrat"/>
            </a:endParaRPr>
          </a:p>
        </p:txBody>
      </p:sp>
      <p:sp>
        <p:nvSpPr>
          <p:cNvPr id="1166" name="Google Shape;1166;p36"/>
          <p:cNvSpPr txBox="1">
            <a:spLocks noGrp="1"/>
          </p:cNvSpPr>
          <p:nvPr>
            <p:ph type="subTitle" idx="9"/>
          </p:nvPr>
        </p:nvSpPr>
        <p:spPr>
          <a:xfrm>
            <a:off x="1892180" y="1702261"/>
            <a:ext cx="2463600"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ontserrat"/>
                <a:ea typeface="Montserrat"/>
                <a:cs typeface="Montserrat"/>
                <a:sym typeface="Montserrat"/>
              </a:rPr>
              <a:t>Bloxorz</a:t>
            </a:r>
            <a:endParaRPr dirty="0">
              <a:latin typeface="Montserrat"/>
              <a:ea typeface="Montserrat"/>
              <a:cs typeface="Montserrat"/>
              <a:sym typeface="Montserrat"/>
            </a:endParaRPr>
          </a:p>
        </p:txBody>
      </p:sp>
      <p:sp>
        <p:nvSpPr>
          <p:cNvPr id="1167" name="Google Shape;1167;p36"/>
          <p:cNvSpPr txBox="1">
            <a:spLocks noGrp="1"/>
          </p:cNvSpPr>
          <p:nvPr>
            <p:ph type="subTitle" idx="13"/>
          </p:nvPr>
        </p:nvSpPr>
        <p:spPr>
          <a:xfrm>
            <a:off x="5367052" y="1702261"/>
            <a:ext cx="2463600"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a:ea typeface="Montserrat"/>
                <a:cs typeface="Montserrat"/>
                <a:sym typeface="Montserrat"/>
              </a:rPr>
              <a:t>Hiện thực</a:t>
            </a:r>
            <a:endParaRPr>
              <a:latin typeface="Montserrat"/>
              <a:ea typeface="Montserrat"/>
              <a:cs typeface="Montserrat"/>
              <a:sym typeface="Montserrat"/>
            </a:endParaRPr>
          </a:p>
        </p:txBody>
      </p:sp>
      <p:sp>
        <p:nvSpPr>
          <p:cNvPr id="1168" name="Google Shape;1168;p36"/>
          <p:cNvSpPr txBox="1">
            <a:spLocks noGrp="1"/>
          </p:cNvSpPr>
          <p:nvPr>
            <p:ph type="subTitle" idx="14"/>
          </p:nvPr>
        </p:nvSpPr>
        <p:spPr>
          <a:xfrm>
            <a:off x="1877274" y="2993584"/>
            <a:ext cx="2463600"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ontserrat"/>
                <a:ea typeface="Montserrat"/>
                <a:cs typeface="Montserrat"/>
                <a:sym typeface="Montserrat"/>
              </a:rPr>
              <a:t>Giải thuật</a:t>
            </a:r>
            <a:endParaRPr dirty="0">
              <a:latin typeface="Montserrat"/>
              <a:ea typeface="Montserrat"/>
              <a:cs typeface="Montserrat"/>
              <a:sym typeface="Montserrat"/>
            </a:endParaRPr>
          </a:p>
        </p:txBody>
      </p:sp>
      <p:sp>
        <p:nvSpPr>
          <p:cNvPr id="1169" name="Google Shape;1169;p36"/>
          <p:cNvSpPr txBox="1">
            <a:spLocks noGrp="1"/>
          </p:cNvSpPr>
          <p:nvPr>
            <p:ph type="subTitle" idx="15"/>
          </p:nvPr>
        </p:nvSpPr>
        <p:spPr>
          <a:xfrm>
            <a:off x="5343927" y="2941312"/>
            <a:ext cx="2952935" cy="5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Montserrat"/>
                <a:ea typeface="Montserrat"/>
                <a:cs typeface="Montserrat"/>
                <a:sym typeface="Montserrat"/>
              </a:rPr>
              <a:t>Demo &amp; Đánh giá</a:t>
            </a:r>
            <a:endParaRPr dirty="0">
              <a:latin typeface="Montserrat"/>
              <a:ea typeface="Montserrat"/>
              <a:cs typeface="Montserrat"/>
              <a:sym typeface="Montserrat"/>
            </a:endParaRPr>
          </a:p>
        </p:txBody>
      </p:sp>
      <p:sp>
        <p:nvSpPr>
          <p:cNvPr id="1180" name="Google Shape;1180;p3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170" name="Google Shape;1170;p36"/>
          <p:cNvGrpSpPr/>
          <p:nvPr/>
        </p:nvGrpSpPr>
        <p:grpSpPr>
          <a:xfrm>
            <a:off x="-128698" y="0"/>
            <a:ext cx="1697395" cy="1553646"/>
            <a:chOff x="-128925" y="-9525"/>
            <a:chExt cx="1697395" cy="1553646"/>
          </a:xfrm>
        </p:grpSpPr>
        <p:sp>
          <p:nvSpPr>
            <p:cNvPr id="1171" name="Google Shape;1171;p36"/>
            <p:cNvSpPr/>
            <p:nvPr/>
          </p:nvSpPr>
          <p:spPr>
            <a:xfrm>
              <a:off x="-128925"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2" name="Google Shape;1172;p36"/>
            <p:cNvSpPr/>
            <p:nvPr/>
          </p:nvSpPr>
          <p:spPr>
            <a:xfrm>
              <a:off x="273568"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3" name="Google Shape;1173;p36"/>
            <p:cNvSpPr/>
            <p:nvPr/>
          </p:nvSpPr>
          <p:spPr>
            <a:xfrm>
              <a:off x="263312"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1174" name="Google Shape;1174;p36"/>
          <p:cNvSpPr/>
          <p:nvPr/>
        </p:nvSpPr>
        <p:spPr>
          <a:xfrm flipH="1">
            <a:off x="7546210" y="994025"/>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175" name="Google Shape;1175;p36"/>
          <p:cNvSpPr/>
          <p:nvPr/>
        </p:nvSpPr>
        <p:spPr>
          <a:xfrm flipH="1">
            <a:off x="7860037" y="1778461"/>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latin typeface="Montserrat"/>
              <a:ea typeface="Montserrat"/>
              <a:cs typeface="Montserrat"/>
              <a:sym typeface="Montserrat"/>
            </a:endParaRPr>
          </a:p>
        </p:txBody>
      </p:sp>
    </p:spTree>
  </p:cSld>
  <p:clrMapOvr>
    <a:masterClrMapping/>
  </p:clrMapOvr>
  <p:transition spd="med">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91"/>
          <p:cNvSpPr/>
          <p:nvPr/>
        </p:nvSpPr>
        <p:spPr>
          <a:xfrm rot="10800000">
            <a:off x="715099" y="3658022"/>
            <a:ext cx="2132365" cy="2132365"/>
          </a:xfrm>
          <a:custGeom>
            <a:avLst/>
            <a:gdLst/>
            <a:ahLst/>
            <a:cxnLst/>
            <a:rect l="l" t="t" r="r" b="b"/>
            <a:pathLst>
              <a:path w="121226" h="121226" extrusionOk="0">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91"/>
          <p:cNvSpPr txBox="1">
            <a:spLocks noGrp="1"/>
          </p:cNvSpPr>
          <p:nvPr>
            <p:ph type="title"/>
          </p:nvPr>
        </p:nvSpPr>
        <p:spPr>
          <a:xfrm>
            <a:off x="1284000" y="1903350"/>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Thanks</a:t>
            </a:r>
            <a:endParaRPr dirty="0">
              <a:solidFill>
                <a:schemeClr val="tx1"/>
              </a:solidFill>
            </a:endParaRPr>
          </a:p>
        </p:txBody>
      </p:sp>
      <p:sp>
        <p:nvSpPr>
          <p:cNvPr id="2062" name="Google Shape;2062;p9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040" name="Google Shape;2040;p91"/>
          <p:cNvSpPr/>
          <p:nvPr/>
        </p:nvSpPr>
        <p:spPr>
          <a:xfrm rot="-5400000">
            <a:off x="7456413" y="251213"/>
            <a:ext cx="971800" cy="2117625"/>
          </a:xfrm>
          <a:custGeom>
            <a:avLst/>
            <a:gdLst/>
            <a:ahLst/>
            <a:cxnLst/>
            <a:rect l="l" t="t" r="r" b="b"/>
            <a:pathLst>
              <a:path w="38872" h="84705" extrusionOk="0">
                <a:moveTo>
                  <a:pt x="19424" y="0"/>
                </a:moveTo>
                <a:cubicBezTo>
                  <a:pt x="8697" y="0"/>
                  <a:pt x="0" y="8720"/>
                  <a:pt x="0" y="19447"/>
                </a:cubicBezTo>
                <a:lnTo>
                  <a:pt x="0" y="65281"/>
                </a:lnTo>
                <a:cubicBezTo>
                  <a:pt x="0" y="76008"/>
                  <a:pt x="8697" y="84705"/>
                  <a:pt x="19424" y="84705"/>
                </a:cubicBezTo>
                <a:cubicBezTo>
                  <a:pt x="24492" y="84705"/>
                  <a:pt x="29102" y="82765"/>
                  <a:pt x="32549" y="79615"/>
                </a:cubicBezTo>
                <a:cubicBezTo>
                  <a:pt x="23350" y="76374"/>
                  <a:pt x="16731" y="67586"/>
                  <a:pt x="16731" y="57269"/>
                </a:cubicBezTo>
                <a:cubicBezTo>
                  <a:pt x="16731" y="44715"/>
                  <a:pt x="26500" y="34466"/>
                  <a:pt x="38872" y="33668"/>
                </a:cubicBezTo>
                <a:lnTo>
                  <a:pt x="38872" y="19447"/>
                </a:lnTo>
                <a:cubicBezTo>
                  <a:pt x="38872" y="8720"/>
                  <a:pt x="30152" y="0"/>
                  <a:pt x="19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91"/>
          <p:cNvSpPr/>
          <p:nvPr/>
        </p:nvSpPr>
        <p:spPr>
          <a:xfrm rot="-5400000">
            <a:off x="7921188" y="-4137"/>
            <a:ext cx="788650" cy="1184075"/>
          </a:xfrm>
          <a:custGeom>
            <a:avLst/>
            <a:gdLst/>
            <a:ahLst/>
            <a:cxnLst/>
            <a:rect l="l" t="t" r="r" b="b"/>
            <a:pathLst>
              <a:path w="31546" h="47363" extrusionOk="0">
                <a:moveTo>
                  <a:pt x="7876" y="0"/>
                </a:moveTo>
                <a:cubicBezTo>
                  <a:pt x="7351" y="0"/>
                  <a:pt x="6826" y="23"/>
                  <a:pt x="6324" y="69"/>
                </a:cubicBezTo>
                <a:lnTo>
                  <a:pt x="6324" y="31682"/>
                </a:lnTo>
                <a:cubicBezTo>
                  <a:pt x="6324" y="37365"/>
                  <a:pt x="3881" y="42455"/>
                  <a:pt x="1" y="46016"/>
                </a:cubicBezTo>
                <a:cubicBezTo>
                  <a:pt x="2466" y="46883"/>
                  <a:pt x="5114" y="47363"/>
                  <a:pt x="7876" y="47363"/>
                </a:cubicBezTo>
                <a:cubicBezTo>
                  <a:pt x="20932" y="47363"/>
                  <a:pt x="31546" y="36749"/>
                  <a:pt x="31546" y="23670"/>
                </a:cubicBezTo>
                <a:cubicBezTo>
                  <a:pt x="31546" y="10591"/>
                  <a:pt x="20932" y="0"/>
                  <a:pt x="7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91"/>
          <p:cNvSpPr/>
          <p:nvPr/>
        </p:nvSpPr>
        <p:spPr>
          <a:xfrm rot="-5400000">
            <a:off x="8022763" y="526538"/>
            <a:ext cx="553525" cy="1148700"/>
          </a:xfrm>
          <a:custGeom>
            <a:avLst/>
            <a:gdLst/>
            <a:ahLst/>
            <a:cxnLst/>
            <a:rect l="l" t="t" r="r" b="b"/>
            <a:pathLst>
              <a:path w="22141" h="45948" extrusionOk="0">
                <a:moveTo>
                  <a:pt x="22141" y="1"/>
                </a:moveTo>
                <a:cubicBezTo>
                  <a:pt x="9769" y="799"/>
                  <a:pt x="0" y="11048"/>
                  <a:pt x="0" y="23602"/>
                </a:cubicBezTo>
                <a:cubicBezTo>
                  <a:pt x="0" y="33919"/>
                  <a:pt x="6619" y="42707"/>
                  <a:pt x="15818" y="45948"/>
                </a:cubicBezTo>
                <a:cubicBezTo>
                  <a:pt x="19698" y="42387"/>
                  <a:pt x="22141" y="37297"/>
                  <a:pt x="22141" y="31614"/>
                </a:cubicBezTo>
                <a:lnTo>
                  <a:pt x="221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91"/>
          <p:cNvSpPr/>
          <p:nvPr/>
        </p:nvSpPr>
        <p:spPr>
          <a:xfrm rot="-5400000">
            <a:off x="7260113" y="437238"/>
            <a:ext cx="1406625" cy="703600"/>
          </a:xfrm>
          <a:custGeom>
            <a:avLst/>
            <a:gdLst/>
            <a:ahLst/>
            <a:cxnLst/>
            <a:rect l="l" t="t" r="r" b="b"/>
            <a:pathLst>
              <a:path w="56265" h="28144" fill="none" extrusionOk="0">
                <a:moveTo>
                  <a:pt x="0" y="28144"/>
                </a:moveTo>
                <a:cubicBezTo>
                  <a:pt x="0" y="12600"/>
                  <a:pt x="12600" y="0"/>
                  <a:pt x="28144" y="0"/>
                </a:cubicBezTo>
                <a:cubicBezTo>
                  <a:pt x="43665" y="0"/>
                  <a:pt x="56265" y="12600"/>
                  <a:pt x="56265" y="28144"/>
                </a:cubicBez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91"/>
          <p:cNvGrpSpPr/>
          <p:nvPr/>
        </p:nvGrpSpPr>
        <p:grpSpPr>
          <a:xfrm>
            <a:off x="7860010" y="2360625"/>
            <a:ext cx="453975" cy="948400"/>
            <a:chOff x="7520035" y="2360625"/>
            <a:chExt cx="453975" cy="948400"/>
          </a:xfrm>
        </p:grpSpPr>
        <p:grpSp>
          <p:nvGrpSpPr>
            <p:cNvPr id="2045" name="Google Shape;2045;p91"/>
            <p:cNvGrpSpPr/>
            <p:nvPr/>
          </p:nvGrpSpPr>
          <p:grpSpPr>
            <a:xfrm flipH="1">
              <a:off x="7520885" y="2813700"/>
              <a:ext cx="453125" cy="495325"/>
              <a:chOff x="4291875" y="1071125"/>
              <a:chExt cx="453125" cy="495325"/>
            </a:xfrm>
          </p:grpSpPr>
          <p:sp>
            <p:nvSpPr>
              <p:cNvPr id="2046" name="Google Shape;2046;p91"/>
              <p:cNvSpPr/>
              <p:nvPr/>
            </p:nvSpPr>
            <p:spPr>
              <a:xfrm>
                <a:off x="4702750"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91"/>
              <p:cNvSpPr/>
              <p:nvPr/>
            </p:nvSpPr>
            <p:spPr>
              <a:xfrm>
                <a:off x="4702750"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91"/>
              <p:cNvSpPr/>
              <p:nvPr/>
            </p:nvSpPr>
            <p:spPr>
              <a:xfrm>
                <a:off x="4702750"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91"/>
              <p:cNvSpPr/>
              <p:nvPr/>
            </p:nvSpPr>
            <p:spPr>
              <a:xfrm>
                <a:off x="4497325" y="107112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91"/>
              <p:cNvSpPr/>
              <p:nvPr/>
            </p:nvSpPr>
            <p:spPr>
              <a:xfrm>
                <a:off x="4497325" y="1297675"/>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91"/>
              <p:cNvSpPr/>
              <p:nvPr/>
            </p:nvSpPr>
            <p:spPr>
              <a:xfrm>
                <a:off x="4497325" y="1524200"/>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91"/>
              <p:cNvSpPr/>
              <p:nvPr/>
            </p:nvSpPr>
            <p:spPr>
              <a:xfrm>
                <a:off x="4291875" y="1297675"/>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1"/>
              <p:cNvSpPr/>
              <p:nvPr/>
            </p:nvSpPr>
            <p:spPr>
              <a:xfrm>
                <a:off x="4291875" y="1524200"/>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91"/>
            <p:cNvGrpSpPr/>
            <p:nvPr/>
          </p:nvGrpSpPr>
          <p:grpSpPr>
            <a:xfrm flipH="1">
              <a:off x="7520035" y="2360625"/>
              <a:ext cx="453975" cy="495325"/>
              <a:chOff x="4291875" y="618050"/>
              <a:chExt cx="453975" cy="495325"/>
            </a:xfrm>
          </p:grpSpPr>
          <p:sp>
            <p:nvSpPr>
              <p:cNvPr id="2055" name="Google Shape;2055;p91"/>
              <p:cNvSpPr/>
              <p:nvPr/>
            </p:nvSpPr>
            <p:spPr>
              <a:xfrm>
                <a:off x="4497325"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91"/>
              <p:cNvSpPr/>
              <p:nvPr/>
            </p:nvSpPr>
            <p:spPr>
              <a:xfrm>
                <a:off x="4497325"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91"/>
              <p:cNvSpPr/>
              <p:nvPr/>
            </p:nvSpPr>
            <p:spPr>
              <a:xfrm>
                <a:off x="4291875" y="618050"/>
                <a:ext cx="42275" cy="42250"/>
              </a:xfrm>
              <a:custGeom>
                <a:avLst/>
                <a:gdLst/>
                <a:ahLst/>
                <a:cxnLst/>
                <a:rect l="l" t="t" r="r" b="b"/>
                <a:pathLst>
                  <a:path w="1691" h="1690" extrusionOk="0">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91"/>
              <p:cNvSpPr/>
              <p:nvPr/>
            </p:nvSpPr>
            <p:spPr>
              <a:xfrm>
                <a:off x="4291875" y="84457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91"/>
              <p:cNvSpPr/>
              <p:nvPr/>
            </p:nvSpPr>
            <p:spPr>
              <a:xfrm>
                <a:off x="4291875" y="1071125"/>
                <a:ext cx="42275" cy="42250"/>
              </a:xfrm>
              <a:custGeom>
                <a:avLst/>
                <a:gdLst/>
                <a:ahLst/>
                <a:cxnLst/>
                <a:rect l="l" t="t" r="r" b="b"/>
                <a:pathLst>
                  <a:path w="1691" h="1690" extrusionOk="0">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91"/>
              <p:cNvSpPr/>
              <p:nvPr/>
            </p:nvSpPr>
            <p:spPr>
              <a:xfrm>
                <a:off x="4703600" y="618050"/>
                <a:ext cx="42250" cy="42250"/>
              </a:xfrm>
              <a:custGeom>
                <a:avLst/>
                <a:gdLst/>
                <a:ahLst/>
                <a:cxnLst/>
                <a:rect l="l" t="t" r="r" b="b"/>
                <a:pathLst>
                  <a:path w="1690" h="1690" extrusionOk="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91"/>
              <p:cNvSpPr/>
              <p:nvPr/>
            </p:nvSpPr>
            <p:spPr>
              <a:xfrm>
                <a:off x="4703600" y="844575"/>
                <a:ext cx="42250" cy="42250"/>
              </a:xfrm>
              <a:custGeom>
                <a:avLst/>
                <a:gdLst/>
                <a:ahLst/>
                <a:cxnLst/>
                <a:rect l="l" t="t" r="r" b="b"/>
                <a:pathLst>
                  <a:path w="1690" h="1690" extrusionOk="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37"/>
          <p:cNvSpPr/>
          <p:nvPr/>
        </p:nvSpPr>
        <p:spPr>
          <a:xfrm flipH="1">
            <a:off x="8024775" y="3426700"/>
            <a:ext cx="1989250" cy="2421775"/>
          </a:xfrm>
          <a:custGeom>
            <a:avLst/>
            <a:gdLst/>
            <a:ahLst/>
            <a:cxnLst/>
            <a:rect l="l" t="t" r="r" b="b"/>
            <a:pathLst>
              <a:path w="79570" h="96871" fill="none" extrusionOk="0">
                <a:moveTo>
                  <a:pt x="1" y="0"/>
                </a:moveTo>
                <a:lnTo>
                  <a:pt x="69435" y="0"/>
                </a:lnTo>
                <a:cubicBezTo>
                  <a:pt x="75050" y="0"/>
                  <a:pt x="79570" y="4542"/>
                  <a:pt x="79570" y="10135"/>
                </a:cubicBezTo>
                <a:lnTo>
                  <a:pt x="79570" y="96871"/>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6" name="Google Shape;1186;p37"/>
          <p:cNvCxnSpPr/>
          <p:nvPr/>
        </p:nvCxnSpPr>
        <p:spPr>
          <a:xfrm>
            <a:off x="7521575" y="4675675"/>
            <a:ext cx="514500" cy="0"/>
          </a:xfrm>
          <a:prstGeom prst="straightConnector1">
            <a:avLst/>
          </a:prstGeom>
          <a:noFill/>
          <a:ln w="9525" cap="flat" cmpd="sng">
            <a:solidFill>
              <a:schemeClr val="lt1"/>
            </a:solidFill>
            <a:prstDash val="solid"/>
            <a:round/>
            <a:headEnd type="none" w="med" len="med"/>
            <a:tailEnd type="none" w="med" len="med"/>
          </a:ln>
        </p:spPr>
      </p:cxnSp>
      <p:sp>
        <p:nvSpPr>
          <p:cNvPr id="1188" name="Google Shape;1188;p37"/>
          <p:cNvSpPr/>
          <p:nvPr/>
        </p:nvSpPr>
        <p:spPr>
          <a:xfrm flipH="1">
            <a:off x="2218755" y="2070791"/>
            <a:ext cx="1168517" cy="116951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latin typeface="Montserrat"/>
              <a:ea typeface="Montserrat"/>
              <a:cs typeface="Montserrat"/>
              <a:sym typeface="Montserrat"/>
            </a:endParaRPr>
          </a:p>
        </p:txBody>
      </p:sp>
      <p:sp>
        <p:nvSpPr>
          <p:cNvPr id="1190" name="Google Shape;1190;p37"/>
          <p:cNvSpPr txBox="1">
            <a:spLocks noGrp="1"/>
          </p:cNvSpPr>
          <p:nvPr>
            <p:ph type="title"/>
          </p:nvPr>
        </p:nvSpPr>
        <p:spPr>
          <a:xfrm>
            <a:off x="3492120" y="1875100"/>
            <a:ext cx="3643200" cy="155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latin typeface="Montserrat"/>
                <a:ea typeface="Montserrat"/>
                <a:cs typeface="Montserrat"/>
                <a:sym typeface="Montserrat"/>
              </a:rPr>
              <a:t>Giới thiệu Bloxorz</a:t>
            </a:r>
            <a:endParaRPr dirty="0">
              <a:solidFill>
                <a:schemeClr val="tx1"/>
              </a:solidFill>
              <a:latin typeface="Montserrat"/>
              <a:ea typeface="Montserrat"/>
              <a:cs typeface="Montserrat"/>
              <a:sym typeface="Montserrat"/>
            </a:endParaRPr>
          </a:p>
        </p:txBody>
      </p:sp>
      <p:sp>
        <p:nvSpPr>
          <p:cNvPr id="1191" name="Google Shape;1191;p37"/>
          <p:cNvSpPr txBox="1">
            <a:spLocks noGrp="1"/>
          </p:cNvSpPr>
          <p:nvPr>
            <p:ph type="title" idx="2"/>
          </p:nvPr>
        </p:nvSpPr>
        <p:spPr>
          <a:xfrm>
            <a:off x="2218808" y="2234650"/>
            <a:ext cx="116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a:ea typeface="Montserrat"/>
                <a:cs typeface="Montserrat"/>
                <a:sym typeface="Montserrat"/>
              </a:rPr>
              <a:t>1</a:t>
            </a:r>
            <a:endParaRPr dirty="0">
              <a:latin typeface="Montserrat"/>
              <a:ea typeface="Montserrat"/>
              <a:cs typeface="Montserrat"/>
              <a:sym typeface="Montserrat"/>
            </a:endParaRPr>
          </a:p>
        </p:txBody>
      </p:sp>
      <p:sp>
        <p:nvSpPr>
          <p:cNvPr id="1189" name="Google Shape;1189;p37"/>
          <p:cNvSpPr txBox="1">
            <a:spLocks noGrp="1"/>
          </p:cNvSpPr>
          <p:nvPr>
            <p:ph type="subTitle" idx="1"/>
          </p:nvPr>
        </p:nvSpPr>
        <p:spPr>
          <a:xfrm>
            <a:off x="3492152" y="3311475"/>
            <a:ext cx="34320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Giới thiệu tổng quát về bài toán</a:t>
            </a:r>
            <a:endParaRPr/>
          </a:p>
        </p:txBody>
      </p:sp>
      <p:sp>
        <p:nvSpPr>
          <p:cNvPr id="1224" name="Google Shape;1224;p3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1192" name="Google Shape;1192;p37"/>
          <p:cNvSpPr/>
          <p:nvPr/>
        </p:nvSpPr>
        <p:spPr>
          <a:xfrm>
            <a:off x="-176550" y="-9525"/>
            <a:ext cx="1451725" cy="1540725"/>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382675" y="335700"/>
            <a:ext cx="1799225" cy="1813500"/>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368425" y="336275"/>
            <a:ext cx="868525" cy="1068825"/>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7818400" y="-9525"/>
            <a:ext cx="1325600" cy="2199800"/>
          </a:xfrm>
          <a:custGeom>
            <a:avLst/>
            <a:gdLst/>
            <a:ahLst/>
            <a:cxnLst/>
            <a:rect l="l" t="t" r="r" b="b"/>
            <a:pathLst>
              <a:path w="53024" h="87992" extrusionOk="0">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7519950" y="259800"/>
            <a:ext cx="1325600" cy="2199825"/>
          </a:xfrm>
          <a:custGeom>
            <a:avLst/>
            <a:gdLst/>
            <a:ahLst/>
            <a:cxnLst/>
            <a:rect l="l" t="t" r="r" b="b"/>
            <a:pathLst>
              <a:path w="53024" h="87993" fill="none" extrusionOk="0">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8182450" y="259825"/>
            <a:ext cx="25" cy="2199757"/>
          </a:xfrm>
          <a:custGeom>
            <a:avLst/>
            <a:gdLst/>
            <a:ahLst/>
            <a:cxnLst/>
            <a:rect l="l" t="t" r="r" b="b"/>
            <a:pathLst>
              <a:path w="1" h="91485" fill="none" extrusionOk="0">
                <a:moveTo>
                  <a:pt x="1" y="91484"/>
                </a:moveTo>
                <a:lnTo>
                  <a:pt x="1" y="0"/>
                </a:lnTo>
              </a:path>
            </a:pathLst>
          </a:custGeom>
          <a:no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8" name="Google Shape;1198;p37"/>
          <p:cNvCxnSpPr/>
          <p:nvPr/>
        </p:nvCxnSpPr>
        <p:spPr>
          <a:xfrm>
            <a:off x="7135220" y="406865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199" name="Google Shape;1199;p37"/>
          <p:cNvCxnSpPr/>
          <p:nvPr/>
        </p:nvCxnSpPr>
        <p:spPr>
          <a:xfrm>
            <a:off x="7521575" y="390185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200" name="Google Shape;1200;p37"/>
          <p:cNvCxnSpPr/>
          <p:nvPr/>
        </p:nvCxnSpPr>
        <p:spPr>
          <a:xfrm>
            <a:off x="7521575" y="4095310"/>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201" name="Google Shape;1201;p37"/>
          <p:cNvCxnSpPr/>
          <p:nvPr/>
        </p:nvCxnSpPr>
        <p:spPr>
          <a:xfrm>
            <a:off x="7521575" y="4288765"/>
            <a:ext cx="514500" cy="0"/>
          </a:xfrm>
          <a:prstGeom prst="straightConnector1">
            <a:avLst/>
          </a:prstGeom>
          <a:noFill/>
          <a:ln w="9525" cap="flat" cmpd="sng">
            <a:solidFill>
              <a:schemeClr val="lt1"/>
            </a:solidFill>
            <a:prstDash val="solid"/>
            <a:round/>
            <a:headEnd type="none" w="med" len="med"/>
            <a:tailEnd type="none" w="med" len="med"/>
          </a:ln>
        </p:spPr>
      </p:cxnSp>
      <p:cxnSp>
        <p:nvCxnSpPr>
          <p:cNvPr id="1202" name="Google Shape;1202;p37"/>
          <p:cNvCxnSpPr/>
          <p:nvPr/>
        </p:nvCxnSpPr>
        <p:spPr>
          <a:xfrm>
            <a:off x="7521575" y="4482220"/>
            <a:ext cx="5145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38"/>
          <p:cNvSpPr txBox="1">
            <a:spLocks noGrp="1"/>
          </p:cNvSpPr>
          <p:nvPr>
            <p:ph type="subTitle" idx="1"/>
          </p:nvPr>
        </p:nvSpPr>
        <p:spPr>
          <a:xfrm>
            <a:off x="5508475" y="2151050"/>
            <a:ext cx="2747100" cy="16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Bloxorz là trò chơi giải đố đầy thử thách, di chuyển khối hình chữ nhật đến đích.</a:t>
            </a:r>
            <a:endParaRPr/>
          </a:p>
          <a:p>
            <a:pPr marL="0" lvl="0" indent="0" algn="l" rtl="0">
              <a:spcBef>
                <a:spcPts val="0"/>
              </a:spcBef>
              <a:spcAft>
                <a:spcPts val="0"/>
              </a:spcAft>
              <a:buNone/>
            </a:pPr>
            <a:endParaRPr/>
          </a:p>
          <a:p>
            <a:pPr marL="0" lvl="0" indent="0" algn="l" rtl="0">
              <a:spcBef>
                <a:spcPts val="0"/>
              </a:spcBef>
              <a:spcAft>
                <a:spcPts val="0"/>
              </a:spcAft>
              <a:buNone/>
            </a:pPr>
            <a:r>
              <a:rPr lang="en"/>
              <a:t>Yêu cầu tư duy logic và kỹ năng giải quyết vấn đề.</a:t>
            </a:r>
            <a:endParaRPr/>
          </a:p>
          <a:p>
            <a:pPr marL="0" lvl="0" indent="0" algn="l" rtl="0">
              <a:spcBef>
                <a:spcPts val="0"/>
              </a:spcBef>
              <a:spcAft>
                <a:spcPts val="0"/>
              </a:spcAft>
              <a:buNone/>
            </a:pPr>
            <a:endParaRPr/>
          </a:p>
        </p:txBody>
      </p:sp>
      <p:sp>
        <p:nvSpPr>
          <p:cNvPr id="1230" name="Google Shape;1230;p38"/>
          <p:cNvSpPr txBox="1">
            <a:spLocks noGrp="1"/>
          </p:cNvSpPr>
          <p:nvPr>
            <p:ph type="title"/>
          </p:nvPr>
        </p:nvSpPr>
        <p:spPr>
          <a:xfrm>
            <a:off x="5508475" y="1391450"/>
            <a:ext cx="23994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5"/>
                </a:solidFill>
                <a:latin typeface="Montserrat"/>
                <a:ea typeface="Montserrat"/>
                <a:cs typeface="Montserrat"/>
                <a:sym typeface="Montserrat"/>
              </a:rPr>
              <a:t>Bloxorz</a:t>
            </a:r>
            <a:endParaRPr>
              <a:solidFill>
                <a:schemeClr val="accent5"/>
              </a:solidFill>
              <a:latin typeface="Montserrat"/>
              <a:ea typeface="Montserrat"/>
              <a:cs typeface="Montserrat"/>
              <a:sym typeface="Montserrat"/>
            </a:endParaRPr>
          </a:p>
        </p:txBody>
      </p:sp>
      <p:sp>
        <p:nvSpPr>
          <p:cNvPr id="1236" name="Google Shape;1236;p3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231" name="Google Shape;1231;p38"/>
          <p:cNvSpPr/>
          <p:nvPr/>
        </p:nvSpPr>
        <p:spPr>
          <a:xfrm flipH="1">
            <a:off x="8228094" y="-9525"/>
            <a:ext cx="1044806" cy="1108860"/>
          </a:xfrm>
          <a:custGeom>
            <a:avLst/>
            <a:gdLst/>
            <a:ahLst/>
            <a:cxnLst/>
            <a:rect l="l" t="t" r="r" b="b"/>
            <a:pathLst>
              <a:path w="58069" h="61629" extrusionOk="0">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flipH="1">
            <a:off x="7575505" y="238945"/>
            <a:ext cx="1294902" cy="1305176"/>
          </a:xfrm>
          <a:custGeom>
            <a:avLst/>
            <a:gdLst/>
            <a:ahLst/>
            <a:cxnLst/>
            <a:rect l="l" t="t" r="r" b="b"/>
            <a:pathLst>
              <a:path w="71969" h="72540" extrusionOk="0">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flipH="1">
            <a:off x="8255586" y="239359"/>
            <a:ext cx="625077" cy="769233"/>
          </a:xfrm>
          <a:custGeom>
            <a:avLst/>
            <a:gdLst/>
            <a:ahLst/>
            <a:cxnLst/>
            <a:rect l="l" t="t" r="r" b="b"/>
            <a:pathLst>
              <a:path w="34741" h="42753" extrusionOk="0">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4512765" y="1481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4415190" y="4625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38"/>
          <p:cNvGrpSpPr/>
          <p:nvPr/>
        </p:nvGrpSpPr>
        <p:grpSpPr>
          <a:xfrm>
            <a:off x="770000" y="895500"/>
            <a:ext cx="4419000" cy="3352500"/>
            <a:chOff x="726500" y="1008600"/>
            <a:chExt cx="4419000" cy="3352500"/>
          </a:xfrm>
        </p:grpSpPr>
        <p:sp>
          <p:nvSpPr>
            <p:cNvPr id="1238" name="Google Shape;1238;p38"/>
            <p:cNvSpPr/>
            <p:nvPr/>
          </p:nvSpPr>
          <p:spPr>
            <a:xfrm>
              <a:off x="726500" y="1008600"/>
              <a:ext cx="4419000" cy="3352500"/>
            </a:xfrm>
            <a:prstGeom prst="roundRect">
              <a:avLst>
                <a:gd name="adj" fmla="val 35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9" name="Google Shape;1239;p38"/>
            <p:cNvPicPr preferRelativeResize="0"/>
            <p:nvPr/>
          </p:nvPicPr>
          <p:blipFill>
            <a:blip r:embed="rId3">
              <a:alphaModFix/>
            </a:blip>
            <a:stretch>
              <a:fillRect/>
            </a:stretch>
          </p:blipFill>
          <p:spPr>
            <a:xfrm>
              <a:off x="827475" y="1103481"/>
              <a:ext cx="4217025" cy="3162750"/>
            </a:xfrm>
            <a:prstGeom prst="rect">
              <a:avLst/>
            </a:prstGeom>
            <a:noFill/>
            <a:ln>
              <a:noFill/>
            </a:ln>
          </p:spPr>
        </p:pic>
      </p:gr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9"/>
          <p:cNvSpPr/>
          <p:nvPr/>
        </p:nvSpPr>
        <p:spPr>
          <a:xfrm>
            <a:off x="812640" y="535000"/>
            <a:ext cx="676225" cy="676800"/>
          </a:xfrm>
          <a:custGeom>
            <a:avLst/>
            <a:gdLst/>
            <a:ahLst/>
            <a:cxnLst/>
            <a:rect l="l" t="t" r="r" b="b"/>
            <a:pathLst>
              <a:path w="27049" h="27072" extrusionOk="0">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245" name="Google Shape;1245;p39"/>
          <p:cNvSpPr/>
          <p:nvPr/>
        </p:nvSpPr>
        <p:spPr>
          <a:xfrm>
            <a:off x="715065" y="849425"/>
            <a:ext cx="459950" cy="459375"/>
          </a:xfrm>
          <a:custGeom>
            <a:avLst/>
            <a:gdLst/>
            <a:ahLst/>
            <a:cxnLst/>
            <a:rect l="l" t="t" r="r" b="b"/>
            <a:pathLst>
              <a:path w="18398" h="18375" fill="none" extrusionOk="0">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w="970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247" name="Google Shape;1247;p39"/>
          <p:cNvSpPr txBox="1">
            <a:spLocks noGrp="1"/>
          </p:cNvSpPr>
          <p:nvPr>
            <p:ph type="subTitle" idx="1"/>
          </p:nvPr>
        </p:nvSpPr>
        <p:spPr>
          <a:xfrm>
            <a:off x="715065" y="2861575"/>
            <a:ext cx="3446700" cy="14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Khối trụ cần di chuyển có kích thước 1x1x2</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Mục đích của game là để khối trụ rơi vào lỗ thoát vào cuối mỗi màn chơi. Có 33 màn để hoàn thành. </a:t>
            </a:r>
            <a:endParaRPr dirty="0"/>
          </a:p>
        </p:txBody>
      </p:sp>
      <p:sp>
        <p:nvSpPr>
          <p:cNvPr id="1246" name="Google Shape;1246;p39"/>
          <p:cNvSpPr txBox="1">
            <a:spLocks noGrp="1"/>
          </p:cNvSpPr>
          <p:nvPr>
            <p:ph type="title"/>
          </p:nvPr>
        </p:nvSpPr>
        <p:spPr>
          <a:xfrm>
            <a:off x="410300" y="1429436"/>
            <a:ext cx="3446700" cy="155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ontserrat"/>
                <a:ea typeface="Montserrat"/>
                <a:cs typeface="Montserrat"/>
                <a:sym typeface="Montserrat"/>
              </a:rPr>
              <a:t>Cách chơi - Di chuyển hình chữ nhật</a:t>
            </a:r>
            <a:endParaRPr dirty="0">
              <a:latin typeface="Montserrat"/>
              <a:ea typeface="Montserrat"/>
              <a:cs typeface="Montserrat"/>
              <a:sym typeface="Montserrat"/>
            </a:endParaRPr>
          </a:p>
        </p:txBody>
      </p:sp>
      <p:pic>
        <p:nvPicPr>
          <p:cNvPr id="1248" name="Google Shape;1248;p39"/>
          <p:cNvPicPr preferRelativeResize="0">
            <a:picLocks noGrp="1"/>
          </p:cNvPicPr>
          <p:nvPr>
            <p:ph type="pic" idx="2"/>
          </p:nvPr>
        </p:nvPicPr>
        <p:blipFill rotWithShape="1">
          <a:blip r:embed="rId3">
            <a:alphaModFix/>
          </a:blip>
          <a:srcRect l="13208" r="13208"/>
          <a:stretch/>
        </p:blipFill>
        <p:spPr>
          <a:prstGeom prst="ellipse">
            <a:avLst/>
          </a:prstGeom>
        </p:spPr>
      </p:pic>
      <p:sp>
        <p:nvSpPr>
          <p:cNvPr id="1249" name="Google Shape;1249;p3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0"/>
          <p:cNvSpPr txBox="1">
            <a:spLocks noGrp="1"/>
          </p:cNvSpPr>
          <p:nvPr>
            <p:ph type="subTitle" idx="1"/>
          </p:nvPr>
        </p:nvSpPr>
        <p:spPr>
          <a:xfrm>
            <a:off x="725475" y="2930454"/>
            <a:ext cx="3446700" cy="16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Công tắc  X đen : Bất kỳ phần nào của khối trụ nhấn xuống đều được</a:t>
            </a:r>
            <a:endParaRPr dirty="0"/>
          </a:p>
          <a:p>
            <a:pPr marL="0" lvl="0" indent="0" algn="l" rtl="0">
              <a:spcBef>
                <a:spcPts val="0"/>
              </a:spcBef>
              <a:spcAft>
                <a:spcPts val="0"/>
              </a:spcAft>
              <a:buNone/>
            </a:pPr>
            <a:r>
              <a:rPr lang="en" dirty="0"/>
              <a:t>kích hoạt.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Công tắc X trắng : Đòi hỏi áp lực nhiều hơn, nên khối trụ phải đứng dọc lên nó mới có thể kích hoạt.</a:t>
            </a:r>
            <a:endParaRPr dirty="0"/>
          </a:p>
          <a:p>
            <a:pPr marL="0" lvl="0" indent="0" algn="l" rtl="0">
              <a:spcBef>
                <a:spcPts val="0"/>
              </a:spcBef>
              <a:spcAft>
                <a:spcPts val="0"/>
              </a:spcAft>
              <a:buNone/>
            </a:pPr>
            <a:endParaRPr dirty="0"/>
          </a:p>
        </p:txBody>
      </p:sp>
      <p:sp>
        <p:nvSpPr>
          <p:cNvPr id="1255" name="Google Shape;1255;p40"/>
          <p:cNvSpPr txBox="1">
            <a:spLocks noGrp="1"/>
          </p:cNvSpPr>
          <p:nvPr>
            <p:ph type="title"/>
          </p:nvPr>
        </p:nvSpPr>
        <p:spPr>
          <a:xfrm>
            <a:off x="715100" y="1419246"/>
            <a:ext cx="3446700" cy="158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ontserrat"/>
                <a:ea typeface="Montserrat"/>
                <a:cs typeface="Montserrat"/>
                <a:sym typeface="Montserrat"/>
              </a:rPr>
              <a:t>Có hai loại thiết bị chuyển mạch chính</a:t>
            </a:r>
            <a:endParaRPr dirty="0">
              <a:latin typeface="Montserrat"/>
              <a:ea typeface="Montserrat"/>
              <a:cs typeface="Montserrat"/>
              <a:sym typeface="Montserrat"/>
            </a:endParaRPr>
          </a:p>
        </p:txBody>
      </p:sp>
      <p:pic>
        <p:nvPicPr>
          <p:cNvPr id="1256" name="Google Shape;1256;p40"/>
          <p:cNvPicPr preferRelativeResize="0">
            <a:picLocks noGrp="1"/>
          </p:cNvPicPr>
          <p:nvPr>
            <p:ph type="pic" idx="2"/>
          </p:nvPr>
        </p:nvPicPr>
        <p:blipFill rotWithShape="1">
          <a:blip r:embed="rId3">
            <a:alphaModFix/>
          </a:blip>
          <a:srcRect l="20345" r="20345"/>
          <a:stretch/>
        </p:blipFill>
        <p:spPr>
          <a:prstGeom prst="ellipse">
            <a:avLst/>
          </a:prstGeom>
        </p:spPr>
      </p:pic>
      <p:sp>
        <p:nvSpPr>
          <p:cNvPr id="1257" name="Google Shape;1257;p4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41"/>
          <p:cNvSpPr txBox="1">
            <a:spLocks noGrp="1"/>
          </p:cNvSpPr>
          <p:nvPr>
            <p:ph type="subTitle" idx="1"/>
          </p:nvPr>
        </p:nvSpPr>
        <p:spPr>
          <a:xfrm>
            <a:off x="715100" y="2302763"/>
            <a:ext cx="3446700" cy="12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Những lát gạch màu trắng rất mong manh. Nếu khối trụ đứng dọc lên nó, gạch sẽ bị vỡ và khối trụ sẽ bị rơi xuống, đồng nghĩa với việc bị chơi lại. </a:t>
            </a:r>
            <a:endParaRPr/>
          </a:p>
        </p:txBody>
      </p:sp>
      <p:sp>
        <p:nvSpPr>
          <p:cNvPr id="1263" name="Google Shape;1263;p41"/>
          <p:cNvSpPr txBox="1">
            <a:spLocks noGrp="1"/>
          </p:cNvSpPr>
          <p:nvPr>
            <p:ph type="title"/>
          </p:nvPr>
        </p:nvSpPr>
        <p:spPr>
          <a:xfrm>
            <a:off x="715125" y="1624838"/>
            <a:ext cx="3446700" cy="68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Ô màu trắng</a:t>
            </a:r>
            <a:endParaRPr>
              <a:latin typeface="Montserrat"/>
              <a:ea typeface="Montserrat"/>
              <a:cs typeface="Montserrat"/>
              <a:sym typeface="Montserrat"/>
            </a:endParaRPr>
          </a:p>
        </p:txBody>
      </p:sp>
      <p:pic>
        <p:nvPicPr>
          <p:cNvPr id="1264" name="Google Shape;1264;p41"/>
          <p:cNvPicPr preferRelativeResize="0">
            <a:picLocks noGrp="1"/>
          </p:cNvPicPr>
          <p:nvPr>
            <p:ph type="pic" idx="2"/>
          </p:nvPr>
        </p:nvPicPr>
        <p:blipFill rotWithShape="1">
          <a:blip r:embed="rId3">
            <a:alphaModFix/>
          </a:blip>
          <a:srcRect l="24399" r="24399"/>
          <a:stretch/>
        </p:blipFill>
        <p:spPr>
          <a:prstGeom prst="ellipse">
            <a:avLst/>
          </a:prstGeom>
        </p:spPr>
      </p:pic>
      <p:sp>
        <p:nvSpPr>
          <p:cNvPr id="1265" name="Google Shape;1265;p4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42"/>
          <p:cNvSpPr txBox="1">
            <a:spLocks noGrp="1"/>
          </p:cNvSpPr>
          <p:nvPr>
            <p:ph type="subTitle" idx="1"/>
          </p:nvPr>
        </p:nvSpPr>
        <p:spPr>
          <a:xfrm>
            <a:off x="722027" y="2131961"/>
            <a:ext cx="3446700" cy="22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Nó dịch chuyển khối trụ</a:t>
            </a:r>
            <a:endParaRPr/>
          </a:p>
          <a:p>
            <a:pPr marL="0" lvl="0" indent="0" algn="l" rtl="0">
              <a:spcBef>
                <a:spcPts val="0"/>
              </a:spcBef>
              <a:spcAft>
                <a:spcPts val="0"/>
              </a:spcAft>
              <a:buNone/>
            </a:pPr>
            <a:r>
              <a:rPr lang="en"/>
              <a:t>và tách khối trụ thành hai khối lập phương cùng lúc. Chúng sẽ được</a:t>
            </a:r>
            <a:endParaRPr/>
          </a:p>
          <a:p>
            <a:pPr marL="0" lvl="0" indent="0" algn="l" rtl="0">
              <a:spcBef>
                <a:spcPts val="0"/>
              </a:spcBef>
              <a:spcAft>
                <a:spcPts val="0"/>
              </a:spcAft>
              <a:buNone/>
            </a:pPr>
            <a:r>
              <a:rPr lang="en"/>
              <a:t>kiểm soát riêng lẻ.</a:t>
            </a:r>
            <a:endParaRPr/>
          </a:p>
          <a:p>
            <a:pPr marL="0" lvl="0" indent="0" algn="l" rtl="0">
              <a:spcBef>
                <a:spcPts val="0"/>
              </a:spcBef>
              <a:spcAft>
                <a:spcPts val="0"/>
              </a:spcAft>
              <a:buNone/>
            </a:pPr>
            <a:endParaRPr/>
          </a:p>
          <a:p>
            <a:pPr marL="0" lvl="0" indent="0" algn="l" rtl="0">
              <a:spcBef>
                <a:spcPts val="0"/>
              </a:spcBef>
              <a:spcAft>
                <a:spcPts val="0"/>
              </a:spcAft>
              <a:buNone/>
            </a:pPr>
            <a:r>
              <a:rPr lang="en"/>
              <a:t>Lưu ý, khối nhỏ lập phương chỉ có thể kích hoạt công tắc , không thể</a:t>
            </a:r>
            <a:endParaRPr/>
          </a:p>
          <a:p>
            <a:pPr marL="0" lvl="0" indent="0" algn="l" rtl="0">
              <a:spcBef>
                <a:spcPts val="0"/>
              </a:spcBef>
              <a:spcAft>
                <a:spcPts val="0"/>
              </a:spcAft>
              <a:buNone/>
            </a:pPr>
            <a:r>
              <a:rPr lang="en"/>
              <a:t>kích hoạt công tắc X trắng, và chúng cũng không thể đi qua lỗ thoát để kết thúc màn chơi.</a:t>
            </a:r>
            <a:endParaRPr/>
          </a:p>
        </p:txBody>
      </p:sp>
      <p:sp>
        <p:nvSpPr>
          <p:cNvPr id="1271" name="Google Shape;1271;p42"/>
          <p:cNvSpPr txBox="1">
            <a:spLocks noGrp="1"/>
          </p:cNvSpPr>
          <p:nvPr>
            <p:ph type="title"/>
          </p:nvPr>
        </p:nvSpPr>
        <p:spPr>
          <a:xfrm>
            <a:off x="722027" y="1494688"/>
            <a:ext cx="3446700" cy="6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Ô màu đen</a:t>
            </a:r>
            <a:endParaRPr/>
          </a:p>
        </p:txBody>
      </p:sp>
      <p:pic>
        <p:nvPicPr>
          <p:cNvPr id="1272" name="Google Shape;1272;p42"/>
          <p:cNvPicPr preferRelativeResize="0">
            <a:picLocks noGrp="1"/>
          </p:cNvPicPr>
          <p:nvPr>
            <p:ph type="pic" idx="2"/>
          </p:nvPr>
        </p:nvPicPr>
        <p:blipFill rotWithShape="1">
          <a:blip r:embed="rId3">
            <a:alphaModFix/>
          </a:blip>
          <a:srcRect l="10248" r="10248"/>
          <a:stretch/>
        </p:blipFill>
        <p:spPr>
          <a:prstGeom prst="ellipse">
            <a:avLst/>
          </a:prstGeom>
        </p:spPr>
      </p:pic>
      <p:sp>
        <p:nvSpPr>
          <p:cNvPr id="1273" name="Google Shape;1273;p4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ransition spd="med">
    <p:push/>
  </p:transition>
</p:sld>
</file>

<file path=ppt/tags/tag1.xml><?xml version="1.0" encoding="utf-8"?>
<p:tagLst xmlns:a="http://schemas.openxmlformats.org/drawingml/2006/main" xmlns:r="http://schemas.openxmlformats.org/officeDocument/2006/relationships" xmlns:p="http://schemas.openxmlformats.org/presentationml/2006/main">
  <p:tag name="TIMING" val="|2.2|10.8"/>
</p:tagLst>
</file>

<file path=ppt/tags/tag2.xml><?xml version="1.0" encoding="utf-8"?>
<p:tagLst xmlns:a="http://schemas.openxmlformats.org/drawingml/2006/main" xmlns:r="http://schemas.openxmlformats.org/officeDocument/2006/relationships" xmlns:p="http://schemas.openxmlformats.org/presentationml/2006/main">
  <p:tag name="TIMING" val="|1.1|7.8"/>
</p:tagLst>
</file>

<file path=ppt/tags/tag3.xml><?xml version="1.0" encoding="utf-8"?>
<p:tagLst xmlns:a="http://schemas.openxmlformats.org/drawingml/2006/main" xmlns:r="http://schemas.openxmlformats.org/officeDocument/2006/relationships" xmlns:p="http://schemas.openxmlformats.org/presentationml/2006/main">
  <p:tag name="TIMING" val="|0.4|7.5|7.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226</TotalTime>
  <Words>1959</Words>
  <Application>Microsoft Office PowerPoint</Application>
  <PresentationFormat>On-screen Show (16:9)</PresentationFormat>
  <Paragraphs>194</Paragraphs>
  <Slides>30</Slides>
  <Notes>28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Century Gothic</vt:lpstr>
      <vt:lpstr>Red Hat Display</vt:lpstr>
      <vt:lpstr>Wingdings 3</vt:lpstr>
      <vt:lpstr>Arial</vt:lpstr>
      <vt:lpstr>Montserrat</vt:lpstr>
      <vt:lpstr>Times New Roman</vt:lpstr>
      <vt:lpstr>Montserrat Black</vt:lpstr>
      <vt:lpstr>Fredoka</vt:lpstr>
      <vt:lpstr>Ion Boardroom</vt:lpstr>
      <vt:lpstr>BLOXORZ problem</vt:lpstr>
      <vt:lpstr>Thành viên</vt:lpstr>
      <vt:lpstr>1</vt:lpstr>
      <vt:lpstr>Giới thiệu Bloxorz</vt:lpstr>
      <vt:lpstr>Bloxorz</vt:lpstr>
      <vt:lpstr>Cách chơi - Di chuyển hình chữ nhật</vt:lpstr>
      <vt:lpstr>Có hai loại thiết bị chuyển mạch chính</vt:lpstr>
      <vt:lpstr>Ô màu trắng</vt:lpstr>
      <vt:lpstr>Ô màu đen</vt:lpstr>
      <vt:lpstr>2. Hiện Thực</vt:lpstr>
      <vt:lpstr>Maps</vt:lpstr>
      <vt:lpstr>Tính khả thi của nước đi</vt:lpstr>
      <vt:lpstr>Phân Tích Tác  Vụ</vt:lpstr>
      <vt:lpstr>PowerPoint Presentation</vt:lpstr>
      <vt:lpstr>3. Giải Thuật</vt:lpstr>
      <vt:lpstr>Depth First Search</vt:lpstr>
      <vt:lpstr>Breadth First Search</vt:lpstr>
      <vt:lpstr>A* Search</vt:lpstr>
      <vt:lpstr>Giới thiệu</vt:lpstr>
      <vt:lpstr>A* Search</vt:lpstr>
      <vt:lpstr>4. Demo </vt:lpstr>
      <vt:lpstr>PowerPoint Presentation</vt:lpstr>
      <vt:lpstr>Đánh giá</vt:lpstr>
      <vt:lpstr>Bảng số liệu</vt:lpstr>
      <vt:lpstr>Nhận xét</vt:lpstr>
      <vt:lpstr>Nhận xét</vt:lpstr>
      <vt:lpstr>Giải thích</vt:lpstr>
      <vt:lpstr>Đánh giá</vt:lpstr>
      <vt:lpstr>Đánh giá</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BLOXORZ problem</dc:title>
  <dc:creator>Trần Văn Dũng</dc:creator>
  <cp:lastModifiedBy>Trần Văn Dũng</cp:lastModifiedBy>
  <cp:revision>7</cp:revision>
  <dcterms:modified xsi:type="dcterms:W3CDTF">2023-12-20T08:40:11Z</dcterms:modified>
</cp:coreProperties>
</file>